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261" r:id="rId3"/>
    <p:sldId id="284" r:id="rId4"/>
    <p:sldId id="296" r:id="rId5"/>
    <p:sldId id="297" r:id="rId6"/>
    <p:sldId id="300" r:id="rId7"/>
    <p:sldId id="298" r:id="rId8"/>
    <p:sldId id="299" r:id="rId9"/>
    <p:sldId id="280" r:id="rId10"/>
    <p:sldId id="276" r:id="rId11"/>
    <p:sldId id="293" r:id="rId12"/>
    <p:sldId id="257" r:id="rId13"/>
    <p:sldId id="267" r:id="rId14"/>
    <p:sldId id="268" r:id="rId15"/>
    <p:sldId id="269" r:id="rId16"/>
    <p:sldId id="275" r:id="rId17"/>
    <p:sldId id="270" r:id="rId18"/>
    <p:sldId id="277" r:id="rId19"/>
    <p:sldId id="262" r:id="rId20"/>
    <p:sldId id="274" r:id="rId21"/>
    <p:sldId id="273" r:id="rId22"/>
    <p:sldId id="281" r:id="rId23"/>
    <p:sldId id="285" r:id="rId24"/>
    <p:sldId id="287" r:id="rId25"/>
    <p:sldId id="288" r:id="rId26"/>
    <p:sldId id="289" r:id="rId27"/>
    <p:sldId id="290" r:id="rId28"/>
    <p:sldId id="291" r:id="rId29"/>
    <p:sldId id="292" r:id="rId30"/>
    <p:sldId id="294" r:id="rId31"/>
    <p:sldId id="295" r:id="rId32"/>
    <p:sldId id="282" r:id="rId33"/>
    <p:sldId id="278" r:id="rId34"/>
    <p:sldId id="279" r:id="rId35"/>
    <p:sldId id="264" r:id="rId36"/>
    <p:sldId id="271" r:id="rId37"/>
    <p:sldId id="263" r:id="rId38"/>
    <p:sldId id="265" r:id="rId39"/>
    <p:sldId id="266" r:id="rId40"/>
    <p:sldId id="283" r:id="rId41"/>
    <p:sldId id="272" r:id="rId42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6888" autoAdjust="0"/>
  </p:normalViewPr>
  <p:slideViewPr>
    <p:cSldViewPr snapToGrid="0">
      <p:cViewPr varScale="1">
        <p:scale>
          <a:sx n="139" d="100"/>
          <a:sy n="139" d="100"/>
        </p:scale>
        <p:origin x="1056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E1C4A2-B8EC-4E0A-8DE6-A3B69B64B700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606DC-36D1-4C50-9FC6-37C6B4E6DF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81513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azure-kusto-sdm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606DC-36D1-4C50-9FC6-37C6B4E6DF24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39610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606DC-36D1-4C50-9FC6-37C6B4E6DF24}" type="slidenum">
              <a:rPr lang="en-CH" smtClean="0"/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6546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>
                <a:hlinkClick r:id="rId3"/>
              </a:rPr>
              <a:t>Azure/</a:t>
            </a:r>
            <a:r>
              <a:rPr lang="de-CH" dirty="0" err="1">
                <a:hlinkClick r:id="rId3"/>
              </a:rPr>
              <a:t>azure-kusto-sdmt</a:t>
            </a:r>
            <a:r>
              <a:rPr lang="de-CH" dirty="0">
                <a:hlinkClick r:id="rId3"/>
              </a:rPr>
              <a:t>: </a:t>
            </a:r>
            <a:r>
              <a:rPr lang="de-CH" dirty="0" err="1">
                <a:hlinkClick r:id="rId3"/>
              </a:rPr>
              <a:t>Sliced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data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migration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toolbox</a:t>
            </a:r>
            <a:r>
              <a:rPr lang="de-CH" dirty="0">
                <a:hlinkClick r:id="rId3"/>
              </a:rPr>
              <a:t> (</a:t>
            </a:r>
            <a:r>
              <a:rPr lang="de-CH" dirty="0" err="1">
                <a:hlinkClick r:id="rId3"/>
              </a:rPr>
              <a:t>loading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historical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data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to</a:t>
            </a:r>
            <a:r>
              <a:rPr lang="de-CH" dirty="0">
                <a:hlinkClick r:id="rId3"/>
              </a:rPr>
              <a:t> ADX - Kusto) (github.com)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606DC-36D1-4C50-9FC6-37C6B4E6DF24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76296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ingest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Measurement</a:t>
            </a:r>
          </a:p>
          <a:p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h'https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://newmewsynapse.blob.core.windows.net/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slicedimport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raw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FatoryEdge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/Core/Measurement/2021/11/25/FatoryEdge_Core_Measurement_20211125.parquet;managed_identity=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parquet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’)</a:t>
            </a:r>
          </a:p>
          <a:p>
            <a:endParaRPr lang="de-CH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de-CH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['Measurement']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ingestion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parquet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mapping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Measurement_mapping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 '[{"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 "Properties":{"Path":"$[\'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\']"}},{"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SignalName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 "Properties":{"Path":"$[\'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SignalName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\']"}},{"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MeasurementValue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 "Properties":{"Path":"$[\'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MeasurementValue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\']"}}]'</a:t>
            </a:r>
          </a:p>
          <a:p>
            <a:b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de-CH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606DC-36D1-4C50-9FC6-37C6B4E6DF24}" type="slidenum">
              <a:rPr lang="en-CH" smtClean="0"/>
              <a:t>33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80742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7F4EA-36C7-CF21-45CE-EAD1830B4E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48BE6A-731F-36E6-D0C2-555BBB31F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AA73D-E4CC-72C4-B6C1-EF397700D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D5253-AB23-BC87-0F66-4908589BF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065F5-6D03-6B22-031F-E4ABBA0B3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13813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2CC3-E581-A3D6-C16E-231B33662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1122FC-3082-821C-E9F5-2427BB0685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E3043-6FB3-6036-1324-C699AE06A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36F3C-6C30-059C-7F49-831AB2CDB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AE5C8-4FE1-96AE-B320-E80A76795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03194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8211FB-7BFC-D153-36CF-147D53867F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DC540F-8350-A4E5-0EFB-F06AC8B23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94A77-605C-9AD7-321F-5305CB2A3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8F8BB-A7B0-F6D4-F5FD-B94615FAC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FCB0D-05E0-A571-ABBD-4A610C2EA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96285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9BC14-582C-D4C0-504A-8366B4BC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6B5FD-2020-6BBF-9FF5-7213375F7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35EF1-A1E6-09FD-C4E8-7F7A425BF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4B064-0F4F-36F1-905D-C6C9A00DB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3C032-3E06-42F6-A8BF-F38D81B7D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8312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B7B4F-5492-205D-8002-FE31C3DC8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BC779-5166-D6A4-BC28-856EBDE99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7B00D-1E92-4FF4-D357-6A75E59DF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09175-E5D5-29A0-7ACA-9F0AB090C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FF30A-29CD-E296-43F6-379628F07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87113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46D28-D0E6-69BC-AA7F-C8E62BF54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DBAC3-A88F-0A1E-5034-749F8E3636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F3D046-AB5F-FB46-39F9-F618DDDCE1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7A073-6CD2-4C07-C740-34B700544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3D8A9-659D-4CB0-CD99-A9E69B202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F4B4C-B315-B31E-911C-D34A48DF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2268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4F67C-6A2A-5160-8C5C-B28CA784D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39F16-BF13-4247-04D7-647923646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37117-F532-D938-A053-1E825F7E5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B0B4F8-D473-6CF8-F22D-0813E56427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406F03-B5DB-C13F-AB26-2238B43A4E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F5322C-2721-2472-C876-DF0767F7A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B0CC88-143C-A058-0A28-BDC4893E1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4D41BB-C877-421F-0767-9354A56E3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48740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E17E6-7AFE-3842-4B88-6B4DFE08F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2C1B3D-ECCC-603F-292E-2E28F575D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A049F-A5D6-22CA-0949-4E3B10D73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14D51-664A-98CE-62EC-66B043671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98802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AB831E-BF69-FF4F-3459-39B0A0491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7B6D4E-739D-860D-A7D0-72DCD579F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A2247-8DA9-C4B7-E6A0-797765A7B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2462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42D1D-F134-7200-D306-3025BD00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B385E-3CDC-6437-CB3E-E97587F2A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35B2F-DFB0-E5D7-2DB6-15A2D0713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EA29FF-36F6-1C48-9DFC-0E1CC1550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5EA5A-3357-A47B-AE3C-B08974B2F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A72711-7342-99C5-2374-AF5C69E16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64980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C16A8-9D05-93E6-296D-37D921A1E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2968A5-9519-C7E6-2B04-AEEF5A518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6DEEFD-9753-CA28-5391-F63A4383B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F5BFE4-E7EB-0E2C-679C-4AED2DBC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B361DD-9381-84DB-483B-072666BBA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3E1CC-A784-B73E-AAAA-7CF853961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11027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DFE8C3-526D-C940-DAD2-BF72F369D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0977D-1846-51C3-D8DC-3E297834C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01461-84C9-5ABF-54AE-053AC405EA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29203-F5A3-4FEA-A348-783489DC56C4}" type="datetimeFigureOut">
              <a:rPr lang="en-CH" smtClean="0"/>
              <a:t>13/10/2023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9DC9E-2B20-8F81-BCB6-167EC9EB88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67BAC-769F-12D1-2502-7E76D612E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0902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hyperlink" Target="https://github.com/meinradweiss/SwissArmyKnife/blob/main/docs/ADF_SynapsePipelines/SDMT_01_Overview.md" TargetMode="External"/><Relationship Id="rId4" Type="http://schemas.openxmlformats.org/officeDocument/2006/relationships/image" Target="../media/image21.png"/><Relationship Id="rId9" Type="http://schemas.openxmlformats.org/officeDocument/2006/relationships/hyperlink" Target="https://github.com/Azure/azure-kusto-sdmt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3.png"/><Relationship Id="rId7" Type="http://schemas.openxmlformats.org/officeDocument/2006/relationships/image" Target="../media/image3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35.png"/><Relationship Id="rId10" Type="http://schemas.openxmlformats.org/officeDocument/2006/relationships/image" Target="../media/image39.png"/><Relationship Id="rId4" Type="http://schemas.openxmlformats.org/officeDocument/2006/relationships/image" Target="../media/image34.png"/><Relationship Id="rId9" Type="http://schemas.openxmlformats.org/officeDocument/2006/relationships/image" Target="../media/image3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12" Type="http://schemas.openxmlformats.org/officeDocument/2006/relationships/image" Target="../media/image4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11" Type="http://schemas.openxmlformats.org/officeDocument/2006/relationships/image" Target="../media/image39.png"/><Relationship Id="rId5" Type="http://schemas.openxmlformats.org/officeDocument/2006/relationships/image" Target="../media/image14.jpeg"/><Relationship Id="rId10" Type="http://schemas.microsoft.com/office/2007/relationships/hdphoto" Target="../media/hdphoto1.wdp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14.jpeg"/><Relationship Id="rId4" Type="http://schemas.openxmlformats.org/officeDocument/2006/relationships/image" Target="../media/image35.png"/><Relationship Id="rId9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14.jpeg"/><Relationship Id="rId4" Type="http://schemas.openxmlformats.org/officeDocument/2006/relationships/image" Target="../media/image35.png"/><Relationship Id="rId9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5.png"/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12" Type="http://schemas.openxmlformats.org/officeDocument/2006/relationships/image" Target="../media/image4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11" Type="http://schemas.openxmlformats.org/officeDocument/2006/relationships/image" Target="../media/image43.png"/><Relationship Id="rId5" Type="http://schemas.openxmlformats.org/officeDocument/2006/relationships/image" Target="../media/image14.jpeg"/><Relationship Id="rId10" Type="http://schemas.openxmlformats.org/officeDocument/2006/relationships/image" Target="../media/image42.png"/><Relationship Id="rId4" Type="http://schemas.openxmlformats.org/officeDocument/2006/relationships/image" Target="../media/image35.png"/><Relationship Id="rId9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47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46.png"/><Relationship Id="rId4" Type="http://schemas.openxmlformats.org/officeDocument/2006/relationships/image" Target="../media/image5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4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11" Type="http://schemas.openxmlformats.org/officeDocument/2006/relationships/image" Target="../media/image42.png"/><Relationship Id="rId5" Type="http://schemas.openxmlformats.org/officeDocument/2006/relationships/image" Target="../media/image14.jpeg"/><Relationship Id="rId10" Type="http://schemas.openxmlformats.org/officeDocument/2006/relationships/image" Target="../media/image6.png"/><Relationship Id="rId4" Type="http://schemas.openxmlformats.org/officeDocument/2006/relationships/image" Target="../media/image35.png"/><Relationship Id="rId9" Type="http://schemas.openxmlformats.org/officeDocument/2006/relationships/image" Target="../media/image39.png"/><Relationship Id="rId14" Type="http://schemas.openxmlformats.org/officeDocument/2006/relationships/image" Target="../media/image4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8.png"/><Relationship Id="rId7" Type="http://schemas.openxmlformats.org/officeDocument/2006/relationships/image" Target="../media/image35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14.jpeg"/><Relationship Id="rId4" Type="http://schemas.openxmlformats.org/officeDocument/2006/relationships/image" Target="../media/image9.png"/><Relationship Id="rId9" Type="http://schemas.openxmlformats.org/officeDocument/2006/relationships/image" Target="../media/image6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9.png"/><Relationship Id="rId7" Type="http://schemas.openxmlformats.org/officeDocument/2006/relationships/image" Target="../media/image6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63.png"/><Relationship Id="rId4" Type="http://schemas.openxmlformats.org/officeDocument/2006/relationships/image" Target="../media/image14.jpeg"/><Relationship Id="rId9" Type="http://schemas.openxmlformats.org/officeDocument/2006/relationships/image" Target="../media/image6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7.png"/><Relationship Id="rId7" Type="http://schemas.openxmlformats.org/officeDocument/2006/relationships/image" Target="../media/image9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image" Target="../media/image35.png"/><Relationship Id="rId4" Type="http://schemas.openxmlformats.org/officeDocument/2006/relationships/image" Target="../media/image8.png"/><Relationship Id="rId9" Type="http://schemas.openxmlformats.org/officeDocument/2006/relationships/image" Target="../media/image6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66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5.png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9.png"/><Relationship Id="rId9" Type="http://schemas.openxmlformats.org/officeDocument/2006/relationships/image" Target="../media/image17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6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11" Type="http://schemas.openxmlformats.org/officeDocument/2006/relationships/image" Target="../media/image72.png"/><Relationship Id="rId5" Type="http://schemas.openxmlformats.org/officeDocument/2006/relationships/image" Target="../media/image67.png"/><Relationship Id="rId10" Type="http://schemas.openxmlformats.org/officeDocument/2006/relationships/image" Target="../media/image69.png"/><Relationship Id="rId4" Type="http://schemas.openxmlformats.org/officeDocument/2006/relationships/image" Target="../media/image71.png"/><Relationship Id="rId9" Type="http://schemas.openxmlformats.org/officeDocument/2006/relationships/image" Target="../media/image6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9.png"/><Relationship Id="rId9" Type="http://schemas.openxmlformats.org/officeDocument/2006/relationships/image" Target="../media/image1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2.png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9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8.png"/><Relationship Id="rId3" Type="http://schemas.openxmlformats.org/officeDocument/2006/relationships/image" Target="../media/image11.png"/><Relationship Id="rId7" Type="http://schemas.openxmlformats.org/officeDocument/2006/relationships/image" Target="../media/image14.jpe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9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9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8.png"/><Relationship Id="rId3" Type="http://schemas.openxmlformats.org/officeDocument/2006/relationships/image" Target="../media/image11.png"/><Relationship Id="rId7" Type="http://schemas.openxmlformats.org/officeDocument/2006/relationships/image" Target="../media/image14.jpe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9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Eisberg Wasser Bilder - Kostenloser Download auf Freepik">
            <a:extLst>
              <a:ext uri="{FF2B5EF4-FFF2-40B4-BE49-F238E27FC236}">
                <a16:creationId xmlns:a16="http://schemas.microsoft.com/office/drawing/2014/main" id="{AA6EC09E-05CE-BBA6-7EB6-3CEA4ADF6B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r="8555"/>
          <a:stretch/>
        </p:blipFill>
        <p:spPr bwMode="auto">
          <a:xfrm>
            <a:off x="-340" y="10"/>
            <a:ext cx="819530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80F98BC-230C-37EB-79A8-432D4FA14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961860"/>
            <a:ext cx="4620584" cy="109131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Meinrad Weiss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Senior Cloud Solution Architect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Microsoft</a:t>
            </a:r>
            <a:endParaRPr lang="en-CH" dirty="0">
              <a:solidFill>
                <a:srgbClr val="FFFFFF"/>
              </a:solidFill>
            </a:endParaRPr>
          </a:p>
        </p:txBody>
      </p:sp>
      <p:pic>
        <p:nvPicPr>
          <p:cNvPr id="1026" name="Picture 2" descr="Eisberg Wasser Bilder - Kostenloser Download auf Freepik">
            <a:extLst>
              <a:ext uri="{FF2B5EF4-FFF2-40B4-BE49-F238E27FC236}">
                <a16:creationId xmlns:a16="http://schemas.microsoft.com/office/drawing/2014/main" id="{AB8958C2-6768-D819-43FF-ADA6AF9917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0" r="23907"/>
          <a:stretch/>
        </p:blipFill>
        <p:spPr bwMode="auto">
          <a:xfrm>
            <a:off x="6622484" y="4906"/>
            <a:ext cx="5657990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35B4AA53-F5C9-143A-3CFD-195CC121DCA7}"/>
              </a:ext>
            </a:extLst>
          </p:cNvPr>
          <p:cNvSpPr/>
          <p:nvPr/>
        </p:nvSpPr>
        <p:spPr>
          <a:xfrm>
            <a:off x="4912242" y="1347746"/>
            <a:ext cx="4957562" cy="4503867"/>
          </a:xfrm>
          <a:prstGeom prst="rightArrow">
            <a:avLst>
              <a:gd name="adj1" fmla="val 84180"/>
              <a:gd name="adj2" fmla="val 18513"/>
            </a:avLst>
          </a:prstGeom>
          <a:solidFill>
            <a:schemeClr val="accent6">
              <a:lumMod val="60000"/>
              <a:lumOff val="4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1" name="Picture 2" descr="Eisberg Wasser Bilder - Kostenloser Download auf Freepik">
            <a:extLst>
              <a:ext uri="{FF2B5EF4-FFF2-40B4-BE49-F238E27FC236}">
                <a16:creationId xmlns:a16="http://schemas.microsoft.com/office/drawing/2014/main" id="{0B8FFAB4-03D6-1DF1-214D-A2C8705282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3" t="36534" r="31544" b="56329"/>
          <a:stretch/>
        </p:blipFill>
        <p:spPr bwMode="auto">
          <a:xfrm>
            <a:off x="5224540" y="2463377"/>
            <a:ext cx="3467986" cy="433181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Eisberg Wasser Bilder - Kostenloser Download auf Freepik">
            <a:extLst>
              <a:ext uri="{FF2B5EF4-FFF2-40B4-BE49-F238E27FC236}">
                <a16:creationId xmlns:a16="http://schemas.microsoft.com/office/drawing/2014/main" id="{9D7BCD5E-F2C4-7FC0-A42B-35E4882E45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4" t="45316" r="31751" b="43799"/>
          <a:stretch/>
        </p:blipFill>
        <p:spPr bwMode="auto">
          <a:xfrm>
            <a:off x="5224540" y="2990030"/>
            <a:ext cx="3467989" cy="660543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Eisberg Wasser Bilder - Kostenloser Download auf Freepik">
            <a:extLst>
              <a:ext uri="{FF2B5EF4-FFF2-40B4-BE49-F238E27FC236}">
                <a16:creationId xmlns:a16="http://schemas.microsoft.com/office/drawing/2014/main" id="{7E82AE19-7E30-432A-6C36-AC2300EC88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79" t="70033" r="32287" b="10694"/>
          <a:stretch/>
        </p:blipFill>
        <p:spPr bwMode="auto">
          <a:xfrm>
            <a:off x="5224540" y="4682028"/>
            <a:ext cx="3467988" cy="1169585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Eisberg Wasser Bilder - Kostenloser Download auf Freepik">
            <a:extLst>
              <a:ext uri="{FF2B5EF4-FFF2-40B4-BE49-F238E27FC236}">
                <a16:creationId xmlns:a16="http://schemas.microsoft.com/office/drawing/2014/main" id="{9C3F2447-8505-D349-9113-BF194ECBCB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76" t="55666" r="31990" b="30234"/>
          <a:stretch/>
        </p:blipFill>
        <p:spPr bwMode="auto">
          <a:xfrm>
            <a:off x="5224541" y="3737129"/>
            <a:ext cx="3467985" cy="855585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457A-357A-8719-226B-0FD11809FB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8"/>
            <a:ext cx="4620584" cy="3032174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Sliced Data Migration Toolbox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4400" dirty="0">
                <a:solidFill>
                  <a:srgbClr val="FFFFFF"/>
                </a:solidFill>
              </a:rPr>
              <a:t>(SDMT) </a:t>
            </a:r>
            <a:r>
              <a:rPr lang="en-US" sz="4400">
                <a:solidFill>
                  <a:srgbClr val="FFFFFF"/>
                </a:solidFill>
              </a:rPr>
              <a:t>- Public</a:t>
            </a:r>
            <a:endParaRPr lang="en-CH" sz="4400" dirty="0">
              <a:solidFill>
                <a:srgbClr val="FFFFFF"/>
              </a:solidFill>
            </a:endParaRPr>
          </a:p>
        </p:txBody>
      </p:sp>
      <p:pic>
        <p:nvPicPr>
          <p:cNvPr id="5" name="Picture 2" descr="Eisberg Wasser Bilder - Kostenloser Download auf Freepik">
            <a:extLst>
              <a:ext uri="{FF2B5EF4-FFF2-40B4-BE49-F238E27FC236}">
                <a16:creationId xmlns:a16="http://schemas.microsoft.com/office/drawing/2014/main" id="{442E9367-58C2-0EFC-101E-C779A27DF3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23330" r="18760" b="65917"/>
          <a:stretch/>
        </p:blipFill>
        <p:spPr bwMode="auto">
          <a:xfrm>
            <a:off x="5215539" y="1958614"/>
            <a:ext cx="3476987" cy="418207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Eisberg Wasser Bilder - Kostenloser Download auf Freepik">
            <a:extLst>
              <a:ext uri="{FF2B5EF4-FFF2-40B4-BE49-F238E27FC236}">
                <a16:creationId xmlns:a16="http://schemas.microsoft.com/office/drawing/2014/main" id="{240A7A93-7FBF-65B2-E7EE-0AF9BD2DB4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11996" r="18760" b="77251"/>
          <a:stretch/>
        </p:blipFill>
        <p:spPr bwMode="auto">
          <a:xfrm>
            <a:off x="5215539" y="1453701"/>
            <a:ext cx="3476987" cy="418208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D351502-C2DE-321A-C559-5CE36D5C52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50958" y="3141891"/>
            <a:ext cx="508682" cy="50868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B6706917-3701-09FD-F359-90320A814F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374" y="2596112"/>
            <a:ext cx="442208" cy="442208"/>
          </a:xfrm>
          <a:prstGeom prst="rect">
            <a:avLst/>
          </a:prstGeom>
        </p:spPr>
      </p:pic>
      <p:pic>
        <p:nvPicPr>
          <p:cNvPr id="9" name="Picture 6" descr="Azure Data Lake Storage Connector - Mule 4">
            <a:extLst>
              <a:ext uri="{FF2B5EF4-FFF2-40B4-BE49-F238E27FC236}">
                <a16:creationId xmlns:a16="http://schemas.microsoft.com/office/drawing/2014/main" id="{B7CEBB08-E99F-99F4-1171-4EC37CC1D4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10103610" y="3733774"/>
            <a:ext cx="399972" cy="49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848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078B5-1DBD-BB47-83B6-C263996F5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	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CDB0F-0765-D3D6-65E7-9F9F7D75A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9556"/>
            <a:ext cx="5326626" cy="2166901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Download GitHub repo</a:t>
            </a:r>
          </a:p>
          <a:p>
            <a:r>
              <a:rPr lang="en-US" sz="2400" dirty="0"/>
              <a:t>Deploy meta data database project </a:t>
            </a:r>
            <a:br>
              <a:rPr lang="en-US" sz="2400" dirty="0"/>
            </a:br>
            <a:r>
              <a:rPr lang="en-US" sz="2400" dirty="0"/>
              <a:t>to an (Azure) SQL DB</a:t>
            </a:r>
          </a:p>
          <a:p>
            <a:r>
              <a:rPr lang="en-US" sz="2400" dirty="0"/>
              <a:t>Deploy/create ADF/Synapse Pipeline</a:t>
            </a:r>
          </a:p>
          <a:p>
            <a:r>
              <a:rPr lang="en-US" sz="2400" dirty="0"/>
              <a:t>Generate slice meta data</a:t>
            </a:r>
          </a:p>
          <a:p>
            <a:r>
              <a:rPr lang="en-US" sz="2400" dirty="0"/>
              <a:t>Run the pipelines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45ED4-7B9C-3E25-FE36-25B1C75E6B5B}"/>
              </a:ext>
            </a:extLst>
          </p:cNvPr>
          <p:cNvSpPr txBox="1"/>
          <p:nvPr/>
        </p:nvSpPr>
        <p:spPr>
          <a:xfrm>
            <a:off x="4748981" y="3370007"/>
            <a:ext cx="6865088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</a:t>
            </a:r>
            <a:r>
              <a:rPr lang="de-CH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'2021-11-25'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'2021-11-28'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FatoryEdge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</a:p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'Core'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* FROM [Core].[Measurement]'</a:t>
            </a:r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'DATETIME2(3)'</a:t>
            </a:r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D1729-58D2-DAEF-185D-3F77CFB66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6134" y="2295418"/>
            <a:ext cx="3637935" cy="994368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7B6D13-1615-19BA-3D9B-3FCEE2478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207" y="3980531"/>
            <a:ext cx="3290768" cy="2436464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2052" name="Picture 4" descr="GitHub Logo and symbol, meaning, history, PNG, brand">
            <a:hlinkClick r:id="rId5"/>
            <a:extLst>
              <a:ext uri="{FF2B5EF4-FFF2-40B4-BE49-F238E27FC236}">
                <a16:creationId xmlns:a16="http://schemas.microsoft.com/office/drawing/2014/main" id="{04FEB6CA-E2AD-F8B9-3D39-F8A52E980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1361" y="365125"/>
            <a:ext cx="1791929" cy="1003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41CEC0-2788-9305-B52B-0BE87C9C02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1472" y="489846"/>
            <a:ext cx="1613981" cy="1965986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F05837-C428-57A6-6295-4032DB67D4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0529" y="922961"/>
            <a:ext cx="2082624" cy="115029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C666AD-477B-F636-EB5E-C13AF2022BEE}"/>
              </a:ext>
            </a:extLst>
          </p:cNvPr>
          <p:cNvSpPr txBox="1"/>
          <p:nvPr/>
        </p:nvSpPr>
        <p:spPr>
          <a:xfrm>
            <a:off x="1084199" y="6452569"/>
            <a:ext cx="108590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9"/>
              </a:rPr>
              <a:t>Azure/</a:t>
            </a:r>
            <a:r>
              <a:rPr lang="de-CH" sz="1200" dirty="0" err="1">
                <a:hlinkClick r:id="rId9"/>
              </a:rPr>
              <a:t>azure-kusto-sdmt</a:t>
            </a:r>
            <a:r>
              <a:rPr lang="de-CH" sz="1200" dirty="0">
                <a:hlinkClick r:id="rId9"/>
              </a:rPr>
              <a:t>: </a:t>
            </a:r>
            <a:r>
              <a:rPr lang="de-CH" sz="1200" dirty="0" err="1">
                <a:hlinkClick r:id="rId9"/>
              </a:rPr>
              <a:t>Sliced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data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migration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toolbox</a:t>
            </a:r>
            <a:r>
              <a:rPr lang="de-CH" sz="1200" dirty="0">
                <a:hlinkClick r:id="rId9"/>
              </a:rPr>
              <a:t> (</a:t>
            </a:r>
            <a:r>
              <a:rPr lang="de-CH" sz="1200" dirty="0" err="1">
                <a:hlinkClick r:id="rId9"/>
              </a:rPr>
              <a:t>loading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historical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data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to</a:t>
            </a:r>
            <a:r>
              <a:rPr lang="de-CH" sz="1200" dirty="0">
                <a:hlinkClick r:id="rId9"/>
              </a:rPr>
              <a:t> ADX - Kusto) (github.com)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1457960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59AC0-7BDE-4615-7556-0C16D7736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Telemetry Info in ADF, ADX and SQL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DB811-574D-708B-BD95-DC9739FE2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797" y="5178762"/>
            <a:ext cx="10628051" cy="395499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AF0F25-0627-1EE7-180F-82BA79A2B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798" y="1928767"/>
            <a:ext cx="5411664" cy="1985931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72CE5B-C834-C37D-71F7-9C156D013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98" y="3991890"/>
            <a:ext cx="8237149" cy="1089490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07F49701-9E8E-5F39-CB4A-6360FB933BCE}"/>
              </a:ext>
            </a:extLst>
          </p:cNvPr>
          <p:cNvGrpSpPr/>
          <p:nvPr/>
        </p:nvGrpSpPr>
        <p:grpSpPr>
          <a:xfrm>
            <a:off x="8145232" y="3192661"/>
            <a:ext cx="3428377" cy="945670"/>
            <a:chOff x="8213496" y="3733382"/>
            <a:chExt cx="3428377" cy="94567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45369B3-A2B1-34AF-7120-7A37E4F89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13496" y="3733382"/>
              <a:ext cx="3392693" cy="19408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1B65D43-AB45-6A29-7797-742F15D69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22420" y="3914084"/>
              <a:ext cx="3392693" cy="744140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945F11F-B920-AED5-1921-B7F2B3550C5B}"/>
                </a:ext>
              </a:extLst>
            </p:cNvPr>
            <p:cNvSpPr/>
            <p:nvPr/>
          </p:nvSpPr>
          <p:spPr>
            <a:xfrm>
              <a:off x="8213496" y="3733382"/>
              <a:ext cx="3428377" cy="945670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0E6B3E2-D756-999E-D05B-5502968E90F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925767" y="3665496"/>
            <a:ext cx="3219465" cy="11439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37C89E69-8CFB-47DE-2EF7-195A84D836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40728"/>
          <a:stretch/>
        </p:blipFill>
        <p:spPr>
          <a:xfrm>
            <a:off x="4254685" y="5689254"/>
            <a:ext cx="7318924" cy="1004577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1064DD7-CD5D-0206-905D-9FE2E44FE352}"/>
              </a:ext>
            </a:extLst>
          </p:cNvPr>
          <p:cNvCxnSpPr>
            <a:cxnSpLocks/>
          </p:cNvCxnSpPr>
          <p:nvPr/>
        </p:nvCxnSpPr>
        <p:spPr>
          <a:xfrm flipH="1">
            <a:off x="9442938" y="5534758"/>
            <a:ext cx="760535" cy="6567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2495DA2E-E142-0355-A3E2-CAE5524E64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8797" y="1471498"/>
            <a:ext cx="10654812" cy="408732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1225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813619B-0347-B375-6888-CB64A1AD9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472" y="2436444"/>
            <a:ext cx="724987" cy="716750"/>
          </a:xfrm>
          <a:prstGeom prst="rect">
            <a:avLst/>
          </a:prstGeom>
        </p:spPr>
      </p:pic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SDMT – Sliced Data Migration Tool - Overview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(ADX/SQL)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85" descr="check mark 3 icon">
            <a:extLst>
              <a:ext uri="{FF2B5EF4-FFF2-40B4-BE49-F238E27FC236}">
                <a16:creationId xmlns:a16="http://schemas.microsoft.com/office/drawing/2014/main" id="{5CF1B481-500E-3472-CE22-4019E230D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873" y="4474827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485583" y="2241629"/>
            <a:ext cx="12666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ADF/Synapse/Fabric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</p:spTree>
    <p:extLst>
      <p:ext uri="{BB962C8B-B14F-4D97-AF65-F5344CB8AC3E}">
        <p14:creationId xmlns:p14="http://schemas.microsoft.com/office/powerpoint/2010/main" val="2013574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0" grpId="0" animBg="1"/>
      <p:bldP spid="81" grpId="0" animBg="1"/>
      <p:bldP spid="79" grpId="0" animBg="1"/>
      <p:bldP spid="44" grpId="0" animBg="1"/>
      <p:bldP spid="45" grpId="0" animBg="1"/>
      <p:bldP spid="46" grpId="0" animBg="1"/>
      <p:bldP spid="49" grpId="0" animBg="1"/>
      <p:bldP spid="63" grpId="0"/>
      <p:bldP spid="66" grpId="0"/>
      <p:bldP spid="72" grpId="0"/>
      <p:bldP spid="75" grpId="0"/>
      <p:bldP spid="82" grpId="0" animBg="1"/>
      <p:bldP spid="89" grpId="0"/>
      <p:bldP spid="92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81852" cy="1325563"/>
          </a:xfrm>
        </p:spPr>
        <p:txBody>
          <a:bodyPr/>
          <a:lstStyle/>
          <a:p>
            <a:r>
              <a:rPr lang="en-US" dirty="0"/>
              <a:t>SDMT – Sliced Data Migration Tool – Error slice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(ADX/SQL)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Chalk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668324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pic>
        <p:nvPicPr>
          <p:cNvPr id="3" name="Picture 2" descr="x mark icon">
            <a:extLst>
              <a:ext uri="{FF2B5EF4-FFF2-40B4-BE49-F238E27FC236}">
                <a16:creationId xmlns:a16="http://schemas.microsoft.com/office/drawing/2014/main" id="{064B60BB-11C7-2553-3C4C-15F53FB72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948" y="4554022"/>
            <a:ext cx="406570" cy="40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178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SDMT – Sliced Data Migration Tool - Restart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(ADX/SQL)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85" descr="check mark 3 icon">
            <a:extLst>
              <a:ext uri="{FF2B5EF4-FFF2-40B4-BE49-F238E27FC236}">
                <a16:creationId xmlns:a16="http://schemas.microsoft.com/office/drawing/2014/main" id="{5CF1B481-500E-3472-CE22-4019E230D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873" y="4474827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668324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4A218B-C151-CA58-EEAC-507EC522074A}"/>
              </a:ext>
            </a:extLst>
          </p:cNvPr>
          <p:cNvSpPr/>
          <p:nvPr/>
        </p:nvSpPr>
        <p:spPr>
          <a:xfrm>
            <a:off x="883370" y="4474827"/>
            <a:ext cx="10227274" cy="94655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D92EAD-659F-9B6A-963D-9944B92BE9B0}"/>
              </a:ext>
            </a:extLst>
          </p:cNvPr>
          <p:cNvSpPr txBox="1"/>
          <p:nvPr/>
        </p:nvSpPr>
        <p:spPr>
          <a:xfrm>
            <a:off x="5515900" y="4273910"/>
            <a:ext cx="130593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Slice Reload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05484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3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SDMT – Sliced Data Migration Tool - ADX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ADX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85" descr="check mark 3 icon">
            <a:extLst>
              <a:ext uri="{FF2B5EF4-FFF2-40B4-BE49-F238E27FC236}">
                <a16:creationId xmlns:a16="http://schemas.microsoft.com/office/drawing/2014/main" id="{5CF1B481-500E-3472-CE22-4019E230D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873" y="4474827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668324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sp>
        <p:nvSpPr>
          <p:cNvPr id="3" name="Callout: Bent Line 2">
            <a:extLst>
              <a:ext uri="{FF2B5EF4-FFF2-40B4-BE49-F238E27FC236}">
                <a16:creationId xmlns:a16="http://schemas.microsoft.com/office/drawing/2014/main" id="{D1A05C7F-9E6F-CFE5-3189-471087EEEC10}"/>
              </a:ext>
            </a:extLst>
          </p:cNvPr>
          <p:cNvSpPr/>
          <p:nvPr/>
        </p:nvSpPr>
        <p:spPr>
          <a:xfrm>
            <a:off x="8137944" y="3133609"/>
            <a:ext cx="3573125" cy="1085462"/>
          </a:xfrm>
          <a:prstGeom prst="borderCallout2">
            <a:avLst>
              <a:gd name="adj1" fmla="val 18750"/>
              <a:gd name="adj2" fmla="val -1599"/>
              <a:gd name="adj3" fmla="val 18750"/>
              <a:gd name="adj4" fmla="val -16667"/>
              <a:gd name="adj5" fmla="val 51537"/>
              <a:gd name="adj6" fmla="val -2612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"2021-11-25"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,"SlicedImportObject_Id:4FC9A0…A23E7F7"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,"PipelineRun_Id:04d26153-99…710ca6d2"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,"ExtentFingerprint:20211125"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F6A6DA95-46E3-5EEE-7337-1BC2B43381CF}"/>
              </a:ext>
            </a:extLst>
          </p:cNvPr>
          <p:cNvSpPr/>
          <p:nvPr/>
        </p:nvSpPr>
        <p:spPr>
          <a:xfrm>
            <a:off x="8137943" y="4267201"/>
            <a:ext cx="3573125" cy="1085462"/>
          </a:xfrm>
          <a:prstGeom prst="borderCallout2">
            <a:avLst>
              <a:gd name="adj1" fmla="val 14316"/>
              <a:gd name="adj2" fmla="val -420"/>
              <a:gd name="adj3" fmla="val 15979"/>
              <a:gd name="adj4" fmla="val -15994"/>
              <a:gd name="adj5" fmla="val 47658"/>
              <a:gd name="adj6" fmla="val -24780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"2021-11-26"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,"SlicedImportObject_Id:5FC9A0…A23E7F7"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,"PipelineRun_Id:14d26153-99…710ca6d2"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,"ExtentFingerprint:20211126"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C72919FE-3694-8961-0F0D-01ABBE4E73E4}"/>
              </a:ext>
            </a:extLst>
          </p:cNvPr>
          <p:cNvSpPr/>
          <p:nvPr/>
        </p:nvSpPr>
        <p:spPr>
          <a:xfrm>
            <a:off x="8137943" y="5406586"/>
            <a:ext cx="3573125" cy="1085462"/>
          </a:xfrm>
          <a:prstGeom prst="borderCallout2">
            <a:avLst>
              <a:gd name="adj1" fmla="val 9328"/>
              <a:gd name="adj2" fmla="val -1262"/>
              <a:gd name="adj3" fmla="val 9883"/>
              <a:gd name="adj4" fmla="val -13468"/>
              <a:gd name="adj5" fmla="val 27152"/>
              <a:gd name="adj6" fmla="val -21918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,"SlicedImportObject_Id:6FC9A0…A23E7F7"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,"PipelineRun_Id:34d26153-99…710ca6d2"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,"ExtentFingerprint:20211127"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</p:spTree>
    <p:extLst>
      <p:ext uri="{BB962C8B-B14F-4D97-AF65-F5344CB8AC3E}">
        <p14:creationId xmlns:p14="http://schemas.microsoft.com/office/powerpoint/2010/main" val="376285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SDMT – Transfer to data lake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668324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pic>
        <p:nvPicPr>
          <p:cNvPr id="8" name="Picture 6" descr="Azure Data Lake Storage Connector - Mule 4">
            <a:extLst>
              <a:ext uri="{FF2B5EF4-FFF2-40B4-BE49-F238E27FC236}">
                <a16:creationId xmlns:a16="http://schemas.microsoft.com/office/drawing/2014/main" id="{3A51B66D-DF33-3F24-BC9C-68BBD0DDDA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9605963" y="2116084"/>
            <a:ext cx="772404" cy="104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D9D49A-69E0-E56D-B45D-35BA7D7332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25433" y="2995436"/>
            <a:ext cx="2219341" cy="27813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247C6D-B57F-3759-7A6E-81CBB7F2EE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66364" y="5535804"/>
            <a:ext cx="2003387" cy="5802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B62AEFC-68F4-2B91-C0CA-414C4CCDFE4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85415" y="4720222"/>
            <a:ext cx="1986446" cy="59296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8AB2578-79D0-79CD-55CA-2C8477217298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9580059" y="5600700"/>
            <a:ext cx="386305" cy="225235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7FDAE616-1D06-0261-B62B-8FB5E54CED1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971126" y="3806187"/>
            <a:ext cx="2011860" cy="62685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263DC1C-61CB-1450-7CD5-AF7176C3BEA0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9605963" y="5016707"/>
            <a:ext cx="379452" cy="25111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5952CBB-C117-9791-A5D2-90D2C18CD9AB}"/>
              </a:ext>
            </a:extLst>
          </p:cNvPr>
          <p:cNvCxnSpPr>
            <a:cxnSpLocks/>
          </p:cNvCxnSpPr>
          <p:nvPr/>
        </p:nvCxnSpPr>
        <p:spPr>
          <a:xfrm flipV="1">
            <a:off x="9580059" y="4213920"/>
            <a:ext cx="386305" cy="75360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18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CEC13B9-DD54-B18F-C720-8899E2441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174" y="2457064"/>
            <a:ext cx="4764412" cy="130227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3D3FBA-54C0-25B4-3097-38090DE3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Transfer (SQL -&gt; ADX)</a:t>
            </a:r>
            <a:endParaRPr lang="en-CH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B794DD-E61C-9F4E-A958-E8FBE175A1F8}"/>
              </a:ext>
            </a:extLst>
          </p:cNvPr>
          <p:cNvSpPr txBox="1"/>
          <p:nvPr/>
        </p:nvSpPr>
        <p:spPr>
          <a:xfrm>
            <a:off x="838200" y="1378720"/>
            <a:ext cx="3084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[Core].[</a:t>
            </a:r>
            <a:r>
              <a:rPr lang="de-CH" sz="1400" b="0" u="sng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1167F39-22BA-309B-CD38-CA7AB73B2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469" y="4379892"/>
            <a:ext cx="3890211" cy="2107377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A5FB1F1-C9B2-DD0F-09A2-0D8E2A642BF4}"/>
              </a:ext>
            </a:extLst>
          </p:cNvPr>
          <p:cNvSpPr txBox="1"/>
          <p:nvPr/>
        </p:nvSpPr>
        <p:spPr>
          <a:xfrm>
            <a:off x="3330293" y="5304536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SelectCommand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8EEBCFD-E401-D12D-179F-19E2C8B7F962}"/>
              </a:ext>
            </a:extLst>
          </p:cNvPr>
          <p:cNvCxnSpPr>
            <a:cxnSpLocks/>
          </p:cNvCxnSpPr>
          <p:nvPr/>
        </p:nvCxnSpPr>
        <p:spPr>
          <a:xfrm flipH="1">
            <a:off x="4189946" y="3004257"/>
            <a:ext cx="1792634" cy="62721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7021216-24DF-7D3D-6C5C-B9555447215B}"/>
              </a:ext>
            </a:extLst>
          </p:cNvPr>
          <p:cNvCxnSpPr>
            <a:cxnSpLocks/>
          </p:cNvCxnSpPr>
          <p:nvPr/>
        </p:nvCxnSpPr>
        <p:spPr>
          <a:xfrm>
            <a:off x="9066022" y="3004257"/>
            <a:ext cx="623779" cy="62721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45FB932-405C-0F5E-3024-607E2DEF9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469" y="1711068"/>
            <a:ext cx="10569249" cy="671336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E39C7E-3079-A8DA-7695-6E4953ACA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553" y="182509"/>
            <a:ext cx="1743088" cy="1028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CCB094-FEF1-80A6-964A-C7B72E72E8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503" r="1625" b="4733"/>
          <a:stretch/>
        </p:blipFill>
        <p:spPr>
          <a:xfrm>
            <a:off x="4189946" y="3642146"/>
            <a:ext cx="5499855" cy="125693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16F891A-C8B5-A87A-1655-F91884AC98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3351" y="4767358"/>
            <a:ext cx="4676809" cy="197645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45E98D9-AE36-050D-5DBC-DB3FE422AAE0}"/>
              </a:ext>
            </a:extLst>
          </p:cNvPr>
          <p:cNvSpPr txBox="1"/>
          <p:nvPr/>
        </p:nvSpPr>
        <p:spPr>
          <a:xfrm>
            <a:off x="8279216" y="5152845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</a:t>
            </a:r>
            <a:r>
              <a:rPr lang="de-CH" sz="1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1F5B3-23FB-E2EC-D890-7730D3E97AD2}"/>
              </a:ext>
            </a:extLst>
          </p:cNvPr>
          <p:cNvSpPr txBox="1"/>
          <p:nvPr/>
        </p:nvSpPr>
        <p:spPr>
          <a:xfrm>
            <a:off x="5111744" y="5980959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'SetSlicedImportObjectStart'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AdditionalContext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8D8824A-C97A-6C18-5AB3-5C4AB2158F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1273" y="2725380"/>
            <a:ext cx="3581426" cy="93821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BAC3B7B-A97B-38E9-4E1A-0BE6C49ABD25}"/>
              </a:ext>
            </a:extLst>
          </p:cNvPr>
          <p:cNvCxnSpPr>
            <a:cxnSpLocks/>
          </p:cNvCxnSpPr>
          <p:nvPr/>
        </p:nvCxnSpPr>
        <p:spPr>
          <a:xfrm flipH="1">
            <a:off x="4828046" y="4392064"/>
            <a:ext cx="2259175" cy="77921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72D38D1-29A9-9D41-BA14-0AFFAC40C439}"/>
              </a:ext>
            </a:extLst>
          </p:cNvPr>
          <p:cNvCxnSpPr>
            <a:cxnSpLocks/>
          </p:cNvCxnSpPr>
          <p:nvPr/>
        </p:nvCxnSpPr>
        <p:spPr>
          <a:xfrm>
            <a:off x="8165805" y="4415931"/>
            <a:ext cx="184297" cy="36574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00E7B27-25F0-908B-D7D3-4120C4406BFC}"/>
              </a:ext>
            </a:extLst>
          </p:cNvPr>
          <p:cNvCxnSpPr>
            <a:cxnSpLocks/>
            <a:endCxn id="42" idx="3"/>
          </p:cNvCxnSpPr>
          <p:nvPr/>
        </p:nvCxnSpPr>
        <p:spPr>
          <a:xfrm flipH="1" flipV="1">
            <a:off x="3922699" y="3194490"/>
            <a:ext cx="2302394" cy="65741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282E63E-5ED5-424D-579E-86970B32ED09}"/>
              </a:ext>
            </a:extLst>
          </p:cNvPr>
          <p:cNvSpPr txBox="1"/>
          <p:nvPr/>
        </p:nvSpPr>
        <p:spPr>
          <a:xfrm>
            <a:off x="562891" y="3588580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'SetSlicedImportObjectStart'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ADX_DropExtentCommand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4C8C4F5-241A-A225-2F38-D6DC646BA112}"/>
              </a:ext>
            </a:extLst>
          </p:cNvPr>
          <p:cNvCxnSpPr>
            <a:cxnSpLocks/>
          </p:cNvCxnSpPr>
          <p:nvPr/>
        </p:nvCxnSpPr>
        <p:spPr>
          <a:xfrm flipV="1">
            <a:off x="11157097" y="5614510"/>
            <a:ext cx="0" cy="30338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328DE81-466A-14B2-E850-48D71D9C54A8}"/>
              </a:ext>
            </a:extLst>
          </p:cNvPr>
          <p:cNvCxnSpPr>
            <a:cxnSpLocks/>
            <a:endCxn id="24" idx="3"/>
          </p:cNvCxnSpPr>
          <p:nvPr/>
        </p:nvCxnSpPr>
        <p:spPr>
          <a:xfrm flipH="1" flipV="1">
            <a:off x="8922403" y="6211792"/>
            <a:ext cx="923346" cy="27547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5A8B362-CDCF-ACB3-ECB1-022ECF0D1985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3118884" y="5477922"/>
            <a:ext cx="211409" cy="5744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99A01E0-C2B6-5F0C-7E36-0DE4EBC935C4}"/>
              </a:ext>
            </a:extLst>
          </p:cNvPr>
          <p:cNvCxnSpPr>
            <a:cxnSpLocks/>
            <a:endCxn id="50" idx="0"/>
          </p:cNvCxnSpPr>
          <p:nvPr/>
        </p:nvCxnSpPr>
        <p:spPr>
          <a:xfrm flipH="1">
            <a:off x="2468221" y="3317864"/>
            <a:ext cx="296244" cy="270716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57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 animBg="1"/>
      <p:bldP spid="24" grpId="0" animBg="1"/>
      <p:bldP spid="5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CEC13B9-DD54-B18F-C720-8899E2441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174" y="2457064"/>
            <a:ext cx="4764412" cy="130227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3D3FBA-54C0-25B4-3097-38090DE3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Transfer (SQL -&gt; ADX)</a:t>
            </a:r>
            <a:endParaRPr lang="en-CH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B794DD-E61C-9F4E-A958-E8FBE175A1F8}"/>
              </a:ext>
            </a:extLst>
          </p:cNvPr>
          <p:cNvSpPr txBox="1"/>
          <p:nvPr/>
        </p:nvSpPr>
        <p:spPr>
          <a:xfrm>
            <a:off x="838200" y="1378720"/>
            <a:ext cx="3084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[Core].[</a:t>
            </a:r>
            <a:r>
              <a:rPr lang="de-CH" sz="1400" b="0" u="sng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1167F39-22BA-309B-CD38-CA7AB73B2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469" y="4379892"/>
            <a:ext cx="3890211" cy="2107377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8EEBCFD-E401-D12D-179F-19E2C8B7F962}"/>
              </a:ext>
            </a:extLst>
          </p:cNvPr>
          <p:cNvCxnSpPr>
            <a:cxnSpLocks/>
          </p:cNvCxnSpPr>
          <p:nvPr/>
        </p:nvCxnSpPr>
        <p:spPr>
          <a:xfrm flipH="1">
            <a:off x="4189946" y="3004257"/>
            <a:ext cx="1792634" cy="62721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7021216-24DF-7D3D-6C5C-B9555447215B}"/>
              </a:ext>
            </a:extLst>
          </p:cNvPr>
          <p:cNvCxnSpPr>
            <a:cxnSpLocks/>
          </p:cNvCxnSpPr>
          <p:nvPr/>
        </p:nvCxnSpPr>
        <p:spPr>
          <a:xfrm>
            <a:off x="9066022" y="3004257"/>
            <a:ext cx="623779" cy="62721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45FB932-405C-0F5E-3024-607E2DEF9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469" y="1711068"/>
            <a:ext cx="10569249" cy="671336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E39C7E-3079-A8DA-7695-6E4953ACA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553" y="182509"/>
            <a:ext cx="1743088" cy="1028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CCB094-FEF1-80A6-964A-C7B72E72E8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503" r="1625" b="4733"/>
          <a:stretch/>
        </p:blipFill>
        <p:spPr>
          <a:xfrm>
            <a:off x="4189946" y="3642146"/>
            <a:ext cx="5499855" cy="125693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16F891A-C8B5-A87A-1655-F91884AC98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3351" y="4767358"/>
            <a:ext cx="4676809" cy="197645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8D8824A-C97A-6C18-5AB3-5C4AB2158F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1273" y="2725380"/>
            <a:ext cx="3581426" cy="93821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BAC3B7B-A97B-38E9-4E1A-0BE6C49ABD25}"/>
              </a:ext>
            </a:extLst>
          </p:cNvPr>
          <p:cNvCxnSpPr>
            <a:cxnSpLocks/>
          </p:cNvCxnSpPr>
          <p:nvPr/>
        </p:nvCxnSpPr>
        <p:spPr>
          <a:xfrm flipH="1">
            <a:off x="4828046" y="4392064"/>
            <a:ext cx="2259175" cy="77921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72D38D1-29A9-9D41-BA14-0AFFAC40C439}"/>
              </a:ext>
            </a:extLst>
          </p:cNvPr>
          <p:cNvCxnSpPr>
            <a:cxnSpLocks/>
          </p:cNvCxnSpPr>
          <p:nvPr/>
        </p:nvCxnSpPr>
        <p:spPr>
          <a:xfrm>
            <a:off x="8165805" y="4415931"/>
            <a:ext cx="184297" cy="36574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00E7B27-25F0-908B-D7D3-4120C4406BFC}"/>
              </a:ext>
            </a:extLst>
          </p:cNvPr>
          <p:cNvCxnSpPr>
            <a:cxnSpLocks/>
            <a:endCxn id="42" idx="3"/>
          </p:cNvCxnSpPr>
          <p:nvPr/>
        </p:nvCxnSpPr>
        <p:spPr>
          <a:xfrm flipH="1" flipV="1">
            <a:off x="3922699" y="3194490"/>
            <a:ext cx="2302394" cy="65741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80D84FE-50D8-F78C-D10C-EB373D9B713D}"/>
              </a:ext>
            </a:extLst>
          </p:cNvPr>
          <p:cNvSpPr txBox="1"/>
          <p:nvPr/>
        </p:nvSpPr>
        <p:spPr>
          <a:xfrm>
            <a:off x="734246" y="5531806"/>
            <a:ext cx="4339650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>
            <a:defPPr>
              <a:defRPr lang="en-CH"/>
            </a:defPPr>
            <a:lvl1pPr>
              <a:defRPr sz="1000" b="0" i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SELECT [Ts], [</a:t>
            </a:r>
            <a:r>
              <a:rPr lang="en-US" dirty="0" err="1"/>
              <a:t>SignalName</a:t>
            </a:r>
            <a:r>
              <a:rPr lang="en-US" dirty="0"/>
              <a:t>], [</a:t>
            </a:r>
            <a:r>
              <a:rPr lang="en-US" dirty="0" err="1"/>
              <a:t>MeasurementValue</a:t>
            </a:r>
            <a:r>
              <a:rPr lang="en-US" dirty="0"/>
              <a:t>] </a:t>
            </a:r>
          </a:p>
          <a:p>
            <a:r>
              <a:rPr lang="en-US" dirty="0"/>
              <a:t>FROM [Core].[Measurement] </a:t>
            </a:r>
          </a:p>
          <a:p>
            <a:r>
              <a:rPr lang="en-US" dirty="0"/>
              <a:t>WHERE [Ts] &gt;= </a:t>
            </a:r>
            <a:r>
              <a:rPr lang="en-US" b="1" dirty="0"/>
              <a:t>CONVERT(DATETIME2(3), '2021-11-26',120) </a:t>
            </a:r>
          </a:p>
          <a:p>
            <a:r>
              <a:rPr lang="en-US" dirty="0"/>
              <a:t>  AND [Ts] &lt;  CONVERT(DATETIME2(3), '2021-11-27',120)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3C10E7-3B87-1897-00E3-5ACDF586B7A2}"/>
              </a:ext>
            </a:extLst>
          </p:cNvPr>
          <p:cNvSpPr txBox="1"/>
          <p:nvPr/>
        </p:nvSpPr>
        <p:spPr>
          <a:xfrm>
            <a:off x="792017" y="3295273"/>
            <a:ext cx="3954929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>
            <a:defPPr>
              <a:defRPr lang="en-CH"/>
            </a:defPPr>
            <a:lvl1pPr>
              <a:defRPr sz="1000" b="0" i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.drop extents &lt;| .show table Measurement extents </a:t>
            </a:r>
            <a:br>
              <a:rPr lang="en-US" dirty="0"/>
            </a:br>
            <a:r>
              <a:rPr lang="en-US" dirty="0"/>
              <a:t>     where tags has '</a:t>
            </a:r>
            <a:r>
              <a:rPr lang="en-US" b="1" dirty="0"/>
              <a:t>ExtentFingerprint:20211126</a:t>
            </a:r>
            <a:r>
              <a:rPr lang="en-US" dirty="0"/>
              <a:t>'</a:t>
            </a:r>
            <a:endParaRPr lang="en-CH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4F869-1018-2275-11E1-EEEDE0EC4437}"/>
              </a:ext>
            </a:extLst>
          </p:cNvPr>
          <p:cNvSpPr txBox="1"/>
          <p:nvPr/>
        </p:nvSpPr>
        <p:spPr>
          <a:xfrm>
            <a:off x="6475774" y="5653273"/>
            <a:ext cx="4185761" cy="8617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>
            <a:defPPr>
              <a:defRPr lang="en-CH"/>
            </a:defPPr>
            <a:lvl1pPr>
              <a:defRPr sz="1000" b="0" i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b="1" dirty="0"/>
              <a:t>{"</a:t>
            </a:r>
            <a:r>
              <a:rPr lang="en-US" b="1" dirty="0" err="1"/>
              <a:t>creationTime</a:t>
            </a:r>
            <a:r>
              <a:rPr lang="en-US" b="1" dirty="0"/>
              <a:t>": "2021-11-26"</a:t>
            </a:r>
          </a:p>
          <a:p>
            <a:r>
              <a:rPr lang="en-US" dirty="0"/>
              <a:t>  ,"tags":["LoadedAt:2023-05-12T07:51:32.343"</a:t>
            </a:r>
          </a:p>
          <a:p>
            <a:r>
              <a:rPr lang="en-US" dirty="0"/>
              <a:t>          ,"SlicedImportObject_Id:4FC9A0FF-…A23E7F7"</a:t>
            </a:r>
          </a:p>
          <a:p>
            <a:r>
              <a:rPr lang="en-US" dirty="0"/>
              <a:t>          ,"PipelineRun_Id:04d26153-99b6-4…710ca6d2"</a:t>
            </a:r>
          </a:p>
          <a:p>
            <a:r>
              <a:rPr lang="en-US" b="1" dirty="0"/>
              <a:t>          ,"ExtentFingerprint:20211126"]}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652728-6FED-1D06-CC1C-B8917F6617D8}"/>
              </a:ext>
            </a:extLst>
          </p:cNvPr>
          <p:cNvSpPr txBox="1"/>
          <p:nvPr/>
        </p:nvSpPr>
        <p:spPr>
          <a:xfrm>
            <a:off x="10738718" y="5692324"/>
            <a:ext cx="1415772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>
            <a:defPPr>
              <a:defRPr lang="en-CH"/>
            </a:defPPr>
            <a:lvl1pPr>
              <a:defRPr sz="1000" b="0" i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b="1" dirty="0" err="1"/>
              <a:t>Core_Measurement</a:t>
            </a:r>
            <a:endParaRPr lang="en-CH" b="1" dirty="0"/>
          </a:p>
        </p:txBody>
      </p:sp>
    </p:spTree>
    <p:extLst>
      <p:ext uri="{BB962C8B-B14F-4D97-AF65-F5344CB8AC3E}">
        <p14:creationId xmlns:p14="http://schemas.microsoft.com/office/powerpoint/2010/main" val="396500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D3FBA-54C0-25B4-3097-38090DE3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Transfer (SQL -&gt; SQL)</a:t>
            </a:r>
            <a:endParaRPr lang="en-CH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05FE30-8BC3-E605-EFED-BB34941FB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0290" y="365125"/>
            <a:ext cx="1327019" cy="8050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9784E-97DB-771B-70CF-906945B64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0238" y="2508874"/>
            <a:ext cx="4468995" cy="1557731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B794DD-E61C-9F4E-A958-E8FBE175A1F8}"/>
              </a:ext>
            </a:extLst>
          </p:cNvPr>
          <p:cNvSpPr txBox="1"/>
          <p:nvPr/>
        </p:nvSpPr>
        <p:spPr>
          <a:xfrm>
            <a:off x="838200" y="1435424"/>
            <a:ext cx="3084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[Core].[</a:t>
            </a:r>
            <a:r>
              <a:rPr lang="de-CH" sz="1400" b="0" u="sng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01859A0-E891-700B-57E8-2627F64B18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974" y="3716558"/>
            <a:ext cx="3638577" cy="700093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1167F39-22BA-309B-CD38-CA7AB73B2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469" y="4379892"/>
            <a:ext cx="3890211" cy="2107377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A5FB1F1-C9B2-DD0F-09A2-0D8E2A642BF4}"/>
              </a:ext>
            </a:extLst>
          </p:cNvPr>
          <p:cNvSpPr txBox="1"/>
          <p:nvPr/>
        </p:nvSpPr>
        <p:spPr>
          <a:xfrm>
            <a:off x="3206415" y="5247090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SelectCommand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A210FDC-CFC8-00AC-632C-C83C577778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4380" y="4392064"/>
            <a:ext cx="3767165" cy="2171716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DE1C288-9F21-7FB0-736F-A8FF61CAA307}"/>
              </a:ext>
            </a:extLst>
          </p:cNvPr>
          <p:cNvSpPr txBox="1"/>
          <p:nvPr/>
        </p:nvSpPr>
        <p:spPr>
          <a:xfrm>
            <a:off x="7917264" y="4640903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DestinationSchema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1F5B3-23FB-E2EC-D890-7730D3E97AD2}"/>
              </a:ext>
            </a:extLst>
          </p:cNvPr>
          <p:cNvSpPr txBox="1"/>
          <p:nvPr/>
        </p:nvSpPr>
        <p:spPr>
          <a:xfrm>
            <a:off x="7673742" y="6359549"/>
            <a:ext cx="4461478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EmptyDestinationSliceCommand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5E98D9-AE36-050D-5DBC-DB3FE422AAE0}"/>
              </a:ext>
            </a:extLst>
          </p:cNvPr>
          <p:cNvSpPr txBox="1"/>
          <p:nvPr/>
        </p:nvSpPr>
        <p:spPr>
          <a:xfrm>
            <a:off x="7944851" y="5438963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BAC3B7B-A97B-38E9-4E1A-0BE6C49ABD25}"/>
              </a:ext>
            </a:extLst>
          </p:cNvPr>
          <p:cNvCxnSpPr/>
          <p:nvPr/>
        </p:nvCxnSpPr>
        <p:spPr>
          <a:xfrm flipH="1">
            <a:off x="4878805" y="4134630"/>
            <a:ext cx="1041900" cy="53086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72D38D1-29A9-9D41-BA14-0AFFAC40C439}"/>
              </a:ext>
            </a:extLst>
          </p:cNvPr>
          <p:cNvCxnSpPr>
            <a:cxnSpLocks/>
          </p:cNvCxnSpPr>
          <p:nvPr/>
        </p:nvCxnSpPr>
        <p:spPr>
          <a:xfrm>
            <a:off x="6864016" y="4134630"/>
            <a:ext cx="497306" cy="257434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8EEBCFD-E401-D12D-179F-19E2C8B7F962}"/>
              </a:ext>
            </a:extLst>
          </p:cNvPr>
          <p:cNvCxnSpPr>
            <a:cxnSpLocks/>
          </p:cNvCxnSpPr>
          <p:nvPr/>
        </p:nvCxnSpPr>
        <p:spPr>
          <a:xfrm flipH="1">
            <a:off x="4606090" y="3141442"/>
            <a:ext cx="423110" cy="544351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7021216-24DF-7D3D-6C5C-B9555447215B}"/>
              </a:ext>
            </a:extLst>
          </p:cNvPr>
          <p:cNvCxnSpPr>
            <a:cxnSpLocks/>
          </p:cNvCxnSpPr>
          <p:nvPr/>
        </p:nvCxnSpPr>
        <p:spPr>
          <a:xfrm>
            <a:off x="7555832" y="3110677"/>
            <a:ext cx="655719" cy="56770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45FB932-405C-0F5E-3024-607E2DEF95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469" y="1767772"/>
            <a:ext cx="10569249" cy="67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73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24" grpId="0" animBg="1"/>
      <p:bldP spid="2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2" name="Picture 1041">
            <a:extLst>
              <a:ext uri="{FF2B5EF4-FFF2-40B4-BE49-F238E27FC236}">
                <a16:creationId xmlns:a16="http://schemas.microsoft.com/office/drawing/2014/main" id="{E0C9218D-6D0D-6350-8936-46A8AEAA58B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3F4FA"/>
              </a:clrFrom>
              <a:clrTo>
                <a:srgbClr val="F3F4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02984" y="4023592"/>
            <a:ext cx="611302" cy="6250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44C0EF-E04E-B921-C3E1-03B4595C4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170"/>
            <a:ext cx="10515600" cy="1325563"/>
          </a:xfrm>
        </p:spPr>
        <p:txBody>
          <a:bodyPr/>
          <a:lstStyle/>
          <a:p>
            <a:r>
              <a:rPr lang="en-US" dirty="0"/>
              <a:t>Transfer Scenarios</a:t>
            </a:r>
            <a:endParaRPr lang="en-CH" dirty="0"/>
          </a:p>
        </p:txBody>
      </p:sp>
      <p:pic>
        <p:nvPicPr>
          <p:cNvPr id="1026" name="Picture 2" descr="SQL Database (generic) | Microsoft Azure Color">
            <a:extLst>
              <a:ext uri="{FF2B5EF4-FFF2-40B4-BE49-F238E27FC236}">
                <a16:creationId xmlns:a16="http://schemas.microsoft.com/office/drawing/2014/main" id="{4D672444-D303-B6A7-F899-CC0F61E8D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881" y="2347489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7FC0A94-7C02-88B9-2A7B-5C6F18A3B0D9}"/>
              </a:ext>
            </a:extLst>
          </p:cNvPr>
          <p:cNvCxnSpPr/>
          <p:nvPr/>
        </p:nvCxnSpPr>
        <p:spPr>
          <a:xfrm>
            <a:off x="2038356" y="265454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D3FAD2B-9EC9-1A87-D7E9-A33977C945D2}"/>
              </a:ext>
            </a:extLst>
          </p:cNvPr>
          <p:cNvCxnSpPr/>
          <p:nvPr/>
        </p:nvCxnSpPr>
        <p:spPr>
          <a:xfrm>
            <a:off x="2038356" y="2824993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34148A2-EEBD-3EF6-E9C9-21EBAF7CEA54}"/>
              </a:ext>
            </a:extLst>
          </p:cNvPr>
          <p:cNvCxnSpPr/>
          <p:nvPr/>
        </p:nvCxnSpPr>
        <p:spPr>
          <a:xfrm>
            <a:off x="2038356" y="3017498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SQL Database (generic) | Microsoft Azure Color">
            <a:extLst>
              <a:ext uri="{FF2B5EF4-FFF2-40B4-BE49-F238E27FC236}">
                <a16:creationId xmlns:a16="http://schemas.microsoft.com/office/drawing/2014/main" id="{A7B8FA1A-E716-380A-5735-1A5CFA33C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877" y="2347489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SQL Database (generic) | Microsoft Azure Color">
            <a:extLst>
              <a:ext uri="{FF2B5EF4-FFF2-40B4-BE49-F238E27FC236}">
                <a16:creationId xmlns:a16="http://schemas.microsoft.com/office/drawing/2014/main" id="{5C2D63E7-353E-BFDC-A808-92A8A4CB9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881" y="3948224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FB97BC-CC04-9BA6-93F6-CEEBE7F17288}"/>
              </a:ext>
            </a:extLst>
          </p:cNvPr>
          <p:cNvCxnSpPr/>
          <p:nvPr/>
        </p:nvCxnSpPr>
        <p:spPr>
          <a:xfrm>
            <a:off x="2038356" y="425528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DFAFF4-FFC4-C291-768D-FA5A7E947BE1}"/>
              </a:ext>
            </a:extLst>
          </p:cNvPr>
          <p:cNvCxnSpPr/>
          <p:nvPr/>
        </p:nvCxnSpPr>
        <p:spPr>
          <a:xfrm>
            <a:off x="2038356" y="4425728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B6ED5E-72A3-4557-AC59-EADD236F2020}"/>
              </a:ext>
            </a:extLst>
          </p:cNvPr>
          <p:cNvCxnSpPr/>
          <p:nvPr/>
        </p:nvCxnSpPr>
        <p:spPr>
          <a:xfrm>
            <a:off x="2038356" y="4618233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Microsoft Azure Data Explorer - Badges - Credly">
            <a:extLst>
              <a:ext uri="{FF2B5EF4-FFF2-40B4-BE49-F238E27FC236}">
                <a16:creationId xmlns:a16="http://schemas.microsoft.com/office/drawing/2014/main" id="{CFBBFCE6-F13B-B8D7-4FF4-2B4736844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24758" r="24680" b="18766"/>
          <a:stretch/>
        </p:blipFill>
        <p:spPr bwMode="auto">
          <a:xfrm>
            <a:off x="2777695" y="4243147"/>
            <a:ext cx="617761" cy="601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SQL Database (generic) | Microsoft Azure Color">
            <a:extLst>
              <a:ext uri="{FF2B5EF4-FFF2-40B4-BE49-F238E27FC236}">
                <a16:creationId xmlns:a16="http://schemas.microsoft.com/office/drawing/2014/main" id="{96ACEBC5-AF2A-CC30-8E2D-0045CAF82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901" y="2373381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24B4824-353A-A13E-153C-3BCFED946509}"/>
              </a:ext>
            </a:extLst>
          </p:cNvPr>
          <p:cNvCxnSpPr/>
          <p:nvPr/>
        </p:nvCxnSpPr>
        <p:spPr>
          <a:xfrm>
            <a:off x="8209376" y="2680437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EEBFFAC-9D98-2433-E39A-415F1CD9DDA9}"/>
              </a:ext>
            </a:extLst>
          </p:cNvPr>
          <p:cNvCxnSpPr/>
          <p:nvPr/>
        </p:nvCxnSpPr>
        <p:spPr>
          <a:xfrm>
            <a:off x="8209376" y="285088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107EE67-3661-C6B6-C1AB-3EFD3F7B9C67}"/>
              </a:ext>
            </a:extLst>
          </p:cNvPr>
          <p:cNvCxnSpPr/>
          <p:nvPr/>
        </p:nvCxnSpPr>
        <p:spPr>
          <a:xfrm>
            <a:off x="8209376" y="304339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" descr="SQL Database (generic) | Microsoft Azure Color">
            <a:extLst>
              <a:ext uri="{FF2B5EF4-FFF2-40B4-BE49-F238E27FC236}">
                <a16:creationId xmlns:a16="http://schemas.microsoft.com/office/drawing/2014/main" id="{504C1F83-B445-C727-3D24-800C4421C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901" y="3974116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915FDE-8331-3553-F203-A04F5F0B628C}"/>
              </a:ext>
            </a:extLst>
          </p:cNvPr>
          <p:cNvCxnSpPr/>
          <p:nvPr/>
        </p:nvCxnSpPr>
        <p:spPr>
          <a:xfrm>
            <a:off x="8209376" y="4281172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AA61556-6E0A-CCB9-DA2E-C692F0BAB056}"/>
              </a:ext>
            </a:extLst>
          </p:cNvPr>
          <p:cNvCxnSpPr/>
          <p:nvPr/>
        </p:nvCxnSpPr>
        <p:spPr>
          <a:xfrm>
            <a:off x="8209376" y="445162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4102DB-0393-2E4A-7847-C5E8EF9A094E}"/>
              </a:ext>
            </a:extLst>
          </p:cNvPr>
          <p:cNvCxnSpPr/>
          <p:nvPr/>
        </p:nvCxnSpPr>
        <p:spPr>
          <a:xfrm>
            <a:off x="8209376" y="464412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2E8E083-F1FF-4AF2-F00F-7BA093CB4070}"/>
              </a:ext>
            </a:extLst>
          </p:cNvPr>
          <p:cNvCxnSpPr/>
          <p:nvPr/>
        </p:nvCxnSpPr>
        <p:spPr>
          <a:xfrm>
            <a:off x="9877254" y="268043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01A0967-36AF-DF20-5938-45E1C9449BDF}"/>
              </a:ext>
            </a:extLst>
          </p:cNvPr>
          <p:cNvCxnSpPr/>
          <p:nvPr/>
        </p:nvCxnSpPr>
        <p:spPr>
          <a:xfrm>
            <a:off x="9877254" y="2850883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08C1D21-1F38-AD3D-A8D8-DE84A7851616}"/>
              </a:ext>
            </a:extLst>
          </p:cNvPr>
          <p:cNvCxnSpPr/>
          <p:nvPr/>
        </p:nvCxnSpPr>
        <p:spPr>
          <a:xfrm>
            <a:off x="9877254" y="3043388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2" descr="SQL Database (generic) | Microsoft Azure Color">
            <a:extLst>
              <a:ext uri="{FF2B5EF4-FFF2-40B4-BE49-F238E27FC236}">
                <a16:creationId xmlns:a16="http://schemas.microsoft.com/office/drawing/2014/main" id="{D2446D86-0581-4FDD-E039-67D5A7A11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2775" y="2373379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9A9AFBA-F394-FBC8-E8CA-CCEF7603321B}"/>
              </a:ext>
            </a:extLst>
          </p:cNvPr>
          <p:cNvCxnSpPr/>
          <p:nvPr/>
        </p:nvCxnSpPr>
        <p:spPr>
          <a:xfrm>
            <a:off x="9877254" y="428117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5F38E9E-F199-325E-350B-30282A53B6DC}"/>
              </a:ext>
            </a:extLst>
          </p:cNvPr>
          <p:cNvCxnSpPr/>
          <p:nvPr/>
        </p:nvCxnSpPr>
        <p:spPr>
          <a:xfrm>
            <a:off x="9877254" y="4451618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EB051E2-C22E-D3EA-81D6-F51207321AC8}"/>
              </a:ext>
            </a:extLst>
          </p:cNvPr>
          <p:cNvCxnSpPr/>
          <p:nvPr/>
        </p:nvCxnSpPr>
        <p:spPr>
          <a:xfrm>
            <a:off x="9877254" y="4644123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5FA8EA2D-BD05-C5D5-D564-E5DAE47B42B6}"/>
              </a:ext>
            </a:extLst>
          </p:cNvPr>
          <p:cNvSpPr txBox="1"/>
          <p:nvPr/>
        </p:nvSpPr>
        <p:spPr>
          <a:xfrm>
            <a:off x="1051560" y="1240595"/>
            <a:ext cx="5901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/>
              <a:t>Direct transfer</a:t>
            </a:r>
            <a:endParaRPr lang="en-CH" sz="2400" u="sng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8DFD5CF-BEC1-6D40-1317-21B5FBED79AD}"/>
              </a:ext>
            </a:extLst>
          </p:cNvPr>
          <p:cNvSpPr txBox="1"/>
          <p:nvPr/>
        </p:nvSpPr>
        <p:spPr>
          <a:xfrm>
            <a:off x="7073492" y="1243877"/>
            <a:ext cx="4503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/>
              <a:t>Transfer via Data Lake (House)</a:t>
            </a:r>
            <a:endParaRPr lang="en-CH" sz="2400" u="sng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99F79DF-DBD1-5B11-C3CA-2B677C3A2706}"/>
              </a:ext>
            </a:extLst>
          </p:cNvPr>
          <p:cNvSpPr txBox="1"/>
          <p:nvPr/>
        </p:nvSpPr>
        <p:spPr>
          <a:xfrm>
            <a:off x="1711740" y="1919659"/>
            <a:ext cx="10807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SQL -&gt; SQL</a:t>
            </a:r>
            <a:endParaRPr lang="en-CH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99FA058-F289-C7E3-66CA-4218CBF50A51}"/>
              </a:ext>
            </a:extLst>
          </p:cNvPr>
          <p:cNvSpPr txBox="1"/>
          <p:nvPr/>
        </p:nvSpPr>
        <p:spPr>
          <a:xfrm>
            <a:off x="1021689" y="3540506"/>
            <a:ext cx="33950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SQL -&gt; ADX, Fabric KQL Database</a:t>
            </a:r>
            <a:endParaRPr lang="en-CH" sz="1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5B272E3-F626-C542-37B3-DAABAEB72CE0}"/>
              </a:ext>
            </a:extLst>
          </p:cNvPr>
          <p:cNvSpPr txBox="1"/>
          <p:nvPr/>
        </p:nvSpPr>
        <p:spPr>
          <a:xfrm>
            <a:off x="7360900" y="1919659"/>
            <a:ext cx="38719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SQL -&gt; Data lake -&gt;  SQL</a:t>
            </a:r>
            <a:endParaRPr lang="en-CH" sz="16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0680456-597C-411F-39E2-F385190D8A3A}"/>
              </a:ext>
            </a:extLst>
          </p:cNvPr>
          <p:cNvSpPr txBox="1"/>
          <p:nvPr/>
        </p:nvSpPr>
        <p:spPr>
          <a:xfrm>
            <a:off x="7171679" y="3540506"/>
            <a:ext cx="4357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SQL -&gt; Data lake (House) -&gt; Fabric KQL Database</a:t>
            </a:r>
            <a:endParaRPr lang="en-CH" sz="1600" dirty="0"/>
          </a:p>
        </p:txBody>
      </p:sp>
      <p:pic>
        <p:nvPicPr>
          <p:cNvPr id="3" name="Picture 2" descr="SQL Database (generic) | Microsoft Azure Color">
            <a:extLst>
              <a:ext uri="{FF2B5EF4-FFF2-40B4-BE49-F238E27FC236}">
                <a16:creationId xmlns:a16="http://schemas.microsoft.com/office/drawing/2014/main" id="{6B406862-8427-8F51-2AC5-5AFDD3CB92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882" y="5579177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4A00D2B-2003-FC17-B36E-DA07EFFC0B33}"/>
              </a:ext>
            </a:extLst>
          </p:cNvPr>
          <p:cNvCxnSpPr/>
          <p:nvPr/>
        </p:nvCxnSpPr>
        <p:spPr>
          <a:xfrm>
            <a:off x="2038357" y="5886233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A09FC9-7C7A-9666-5E04-237DEF523642}"/>
              </a:ext>
            </a:extLst>
          </p:cNvPr>
          <p:cNvCxnSpPr/>
          <p:nvPr/>
        </p:nvCxnSpPr>
        <p:spPr>
          <a:xfrm>
            <a:off x="2038357" y="6056681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39968-3EF1-58F7-D799-E092E581880C}"/>
              </a:ext>
            </a:extLst>
          </p:cNvPr>
          <p:cNvCxnSpPr/>
          <p:nvPr/>
        </p:nvCxnSpPr>
        <p:spPr>
          <a:xfrm>
            <a:off x="2038357" y="6249186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0543BED-A6AB-2400-C5E5-392193C2298F}"/>
              </a:ext>
            </a:extLst>
          </p:cNvPr>
          <p:cNvSpPr txBox="1"/>
          <p:nvPr/>
        </p:nvSpPr>
        <p:spPr>
          <a:xfrm>
            <a:off x="901601" y="5130895"/>
            <a:ext cx="2780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SQL -&gt; Data Lake (House)</a:t>
            </a:r>
            <a:endParaRPr lang="en-CH" sz="16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A6BE4E1-EA71-33C9-20F4-1D5B58750768}"/>
              </a:ext>
            </a:extLst>
          </p:cNvPr>
          <p:cNvCxnSpPr/>
          <p:nvPr/>
        </p:nvCxnSpPr>
        <p:spPr>
          <a:xfrm>
            <a:off x="5234139" y="265454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944F897-038C-522F-E065-29E895FA1D29}"/>
              </a:ext>
            </a:extLst>
          </p:cNvPr>
          <p:cNvCxnSpPr/>
          <p:nvPr/>
        </p:nvCxnSpPr>
        <p:spPr>
          <a:xfrm>
            <a:off x="5234139" y="2824993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876969D-ED6B-3334-25FC-79EBD799DF4C}"/>
              </a:ext>
            </a:extLst>
          </p:cNvPr>
          <p:cNvCxnSpPr/>
          <p:nvPr/>
        </p:nvCxnSpPr>
        <p:spPr>
          <a:xfrm>
            <a:off x="5234139" y="3017498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06CCE0F8-E52D-9076-0623-0296060C9B67}"/>
              </a:ext>
            </a:extLst>
          </p:cNvPr>
          <p:cNvSpPr txBox="1"/>
          <p:nvPr/>
        </p:nvSpPr>
        <p:spPr>
          <a:xfrm>
            <a:off x="4416759" y="1919659"/>
            <a:ext cx="25966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SQL -&gt; Data Lake (House)</a:t>
            </a:r>
            <a:endParaRPr lang="en-CH" sz="1600" dirty="0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38CD2FF-E32F-C764-1463-DE16579F9D93}"/>
              </a:ext>
            </a:extLst>
          </p:cNvPr>
          <p:cNvCxnSpPr/>
          <p:nvPr/>
        </p:nvCxnSpPr>
        <p:spPr>
          <a:xfrm>
            <a:off x="5208366" y="4240026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A6A1742-C24F-DB5D-9AAA-99098EFD2D0A}"/>
              </a:ext>
            </a:extLst>
          </p:cNvPr>
          <p:cNvCxnSpPr/>
          <p:nvPr/>
        </p:nvCxnSpPr>
        <p:spPr>
          <a:xfrm>
            <a:off x="5208366" y="4410474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037B566-3E7B-90E9-D9AB-B1B100961EA5}"/>
              </a:ext>
            </a:extLst>
          </p:cNvPr>
          <p:cNvCxnSpPr/>
          <p:nvPr/>
        </p:nvCxnSpPr>
        <p:spPr>
          <a:xfrm>
            <a:off x="5208366" y="4602979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4" descr="Microsoft Azure Data Explorer - Badges - Credly">
            <a:extLst>
              <a:ext uri="{FF2B5EF4-FFF2-40B4-BE49-F238E27FC236}">
                <a16:creationId xmlns:a16="http://schemas.microsoft.com/office/drawing/2014/main" id="{866C011E-C0D9-6F9E-26CF-2E8561F0DD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4326450" y="4011431"/>
            <a:ext cx="836196" cy="82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SQL Database (generic) | Microsoft Azure Color">
            <a:extLst>
              <a:ext uri="{FF2B5EF4-FFF2-40B4-BE49-F238E27FC236}">
                <a16:creationId xmlns:a16="http://schemas.microsoft.com/office/drawing/2014/main" id="{9A6CD97E-C62E-2E10-66AB-3ACA6F004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363" y="2373378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E830D756-11F9-780E-7A86-4332FFF27F16}"/>
              </a:ext>
            </a:extLst>
          </p:cNvPr>
          <p:cNvSpPr txBox="1"/>
          <p:nvPr/>
        </p:nvSpPr>
        <p:spPr>
          <a:xfrm>
            <a:off x="4379082" y="3540506"/>
            <a:ext cx="2634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ADX -&gt; Data Lake (House)</a:t>
            </a:r>
            <a:endParaRPr lang="en-CH" sz="1600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2C17187-E960-ACB3-2FBA-BE8468E59891}"/>
              </a:ext>
            </a:extLst>
          </p:cNvPr>
          <p:cNvCxnSpPr>
            <a:cxnSpLocks/>
          </p:cNvCxnSpPr>
          <p:nvPr/>
        </p:nvCxnSpPr>
        <p:spPr>
          <a:xfrm>
            <a:off x="7013448" y="1211458"/>
            <a:ext cx="0" cy="5454000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63D9EA9-33B3-1EC0-0B9A-7D4F5589BEC1}"/>
              </a:ext>
            </a:extLst>
          </p:cNvPr>
          <p:cNvCxnSpPr>
            <a:cxnSpLocks/>
          </p:cNvCxnSpPr>
          <p:nvPr/>
        </p:nvCxnSpPr>
        <p:spPr>
          <a:xfrm>
            <a:off x="957072" y="1757124"/>
            <a:ext cx="10677197" cy="0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72701A1-91A9-0544-B0C7-A8D3608F9378}"/>
              </a:ext>
            </a:extLst>
          </p:cNvPr>
          <p:cNvCxnSpPr>
            <a:cxnSpLocks/>
          </p:cNvCxnSpPr>
          <p:nvPr/>
        </p:nvCxnSpPr>
        <p:spPr>
          <a:xfrm>
            <a:off x="957072" y="1205436"/>
            <a:ext cx="10677197" cy="0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36AC4E0-37F5-45F2-4726-A98765AE058A}"/>
              </a:ext>
            </a:extLst>
          </p:cNvPr>
          <p:cNvCxnSpPr>
            <a:cxnSpLocks/>
          </p:cNvCxnSpPr>
          <p:nvPr/>
        </p:nvCxnSpPr>
        <p:spPr>
          <a:xfrm>
            <a:off x="961644" y="1199266"/>
            <a:ext cx="0" cy="5454000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Connector 1023">
            <a:extLst>
              <a:ext uri="{FF2B5EF4-FFF2-40B4-BE49-F238E27FC236}">
                <a16:creationId xmlns:a16="http://schemas.microsoft.com/office/drawing/2014/main" id="{039091D6-28B0-7830-B684-24DA06A91BD5}"/>
              </a:ext>
            </a:extLst>
          </p:cNvPr>
          <p:cNvCxnSpPr>
            <a:cxnSpLocks/>
          </p:cNvCxnSpPr>
          <p:nvPr/>
        </p:nvCxnSpPr>
        <p:spPr>
          <a:xfrm>
            <a:off x="11637264" y="1194694"/>
            <a:ext cx="0" cy="5454000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>
            <a:extLst>
              <a:ext uri="{FF2B5EF4-FFF2-40B4-BE49-F238E27FC236}">
                <a16:creationId xmlns:a16="http://schemas.microsoft.com/office/drawing/2014/main" id="{965E08D7-553A-CF58-81CD-F00918AB00F8}"/>
              </a:ext>
            </a:extLst>
          </p:cNvPr>
          <p:cNvCxnSpPr>
            <a:cxnSpLocks/>
          </p:cNvCxnSpPr>
          <p:nvPr/>
        </p:nvCxnSpPr>
        <p:spPr>
          <a:xfrm>
            <a:off x="954024" y="6678120"/>
            <a:ext cx="10677197" cy="0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9F19314-5EA9-9F8C-CEE9-D2CB44424565}"/>
              </a:ext>
            </a:extLst>
          </p:cNvPr>
          <p:cNvCxnSpPr/>
          <p:nvPr/>
        </p:nvCxnSpPr>
        <p:spPr>
          <a:xfrm>
            <a:off x="5343712" y="5846071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A0C0BE4-F11B-FA26-1288-AE33CC85FC3C}"/>
              </a:ext>
            </a:extLst>
          </p:cNvPr>
          <p:cNvCxnSpPr/>
          <p:nvPr/>
        </p:nvCxnSpPr>
        <p:spPr>
          <a:xfrm>
            <a:off x="5343712" y="6016519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97234E1-0117-BD36-013C-E4B6A94FAEDD}"/>
              </a:ext>
            </a:extLst>
          </p:cNvPr>
          <p:cNvCxnSpPr/>
          <p:nvPr/>
        </p:nvCxnSpPr>
        <p:spPr>
          <a:xfrm>
            <a:off x="5343712" y="6209024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" descr="Microsoft Azure Data Explorer - Badges - Credly">
            <a:extLst>
              <a:ext uri="{FF2B5EF4-FFF2-40B4-BE49-F238E27FC236}">
                <a16:creationId xmlns:a16="http://schemas.microsoft.com/office/drawing/2014/main" id="{F46768D5-9B7D-E8EE-8826-CB2283BC5D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4461796" y="5617476"/>
            <a:ext cx="836196" cy="82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272B9632-2274-13C1-95AF-4D51DC662891}"/>
              </a:ext>
            </a:extLst>
          </p:cNvPr>
          <p:cNvSpPr txBox="1"/>
          <p:nvPr/>
        </p:nvSpPr>
        <p:spPr>
          <a:xfrm>
            <a:off x="4293109" y="5130895"/>
            <a:ext cx="28288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ADX -&gt; Fabric KQL Database</a:t>
            </a:r>
            <a:endParaRPr lang="en-CH" sz="1600" dirty="0"/>
          </a:p>
        </p:txBody>
      </p:sp>
      <p:pic>
        <p:nvPicPr>
          <p:cNvPr id="60" name="Picture 2" descr="SQL Database (generic) | Microsoft Azure Color">
            <a:extLst>
              <a:ext uri="{FF2B5EF4-FFF2-40B4-BE49-F238E27FC236}">
                <a16:creationId xmlns:a16="http://schemas.microsoft.com/office/drawing/2014/main" id="{17403FEB-B825-134B-2280-6B88D52A6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2085" y="5558026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980D172-91BA-A0B8-7047-1B9ED0D3DA20}"/>
              </a:ext>
            </a:extLst>
          </p:cNvPr>
          <p:cNvCxnSpPr/>
          <p:nvPr/>
        </p:nvCxnSpPr>
        <p:spPr>
          <a:xfrm>
            <a:off x="8200560" y="5865082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Straight Arrow Connector 1026">
            <a:extLst>
              <a:ext uri="{FF2B5EF4-FFF2-40B4-BE49-F238E27FC236}">
                <a16:creationId xmlns:a16="http://schemas.microsoft.com/office/drawing/2014/main" id="{FF189029-171A-03AE-AB66-BC93C3E5DD6C}"/>
              </a:ext>
            </a:extLst>
          </p:cNvPr>
          <p:cNvCxnSpPr/>
          <p:nvPr/>
        </p:nvCxnSpPr>
        <p:spPr>
          <a:xfrm>
            <a:off x="8200560" y="603553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Arrow Connector 1028">
            <a:extLst>
              <a:ext uri="{FF2B5EF4-FFF2-40B4-BE49-F238E27FC236}">
                <a16:creationId xmlns:a16="http://schemas.microsoft.com/office/drawing/2014/main" id="{3483EC56-5614-ACF6-447D-0181B0186D0D}"/>
              </a:ext>
            </a:extLst>
          </p:cNvPr>
          <p:cNvCxnSpPr/>
          <p:nvPr/>
        </p:nvCxnSpPr>
        <p:spPr>
          <a:xfrm>
            <a:off x="8200560" y="622803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Arrow Connector 1030">
            <a:extLst>
              <a:ext uri="{FF2B5EF4-FFF2-40B4-BE49-F238E27FC236}">
                <a16:creationId xmlns:a16="http://schemas.microsoft.com/office/drawing/2014/main" id="{640E69E7-206F-6A37-9C2F-041414E75E25}"/>
              </a:ext>
            </a:extLst>
          </p:cNvPr>
          <p:cNvCxnSpPr/>
          <p:nvPr/>
        </p:nvCxnSpPr>
        <p:spPr>
          <a:xfrm>
            <a:off x="9868438" y="586508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Straight Arrow Connector 1031">
            <a:extLst>
              <a:ext uri="{FF2B5EF4-FFF2-40B4-BE49-F238E27FC236}">
                <a16:creationId xmlns:a16="http://schemas.microsoft.com/office/drawing/2014/main" id="{F2C0FDAA-17FB-A777-A52B-D1E9DAE486C9}"/>
              </a:ext>
            </a:extLst>
          </p:cNvPr>
          <p:cNvCxnSpPr/>
          <p:nvPr/>
        </p:nvCxnSpPr>
        <p:spPr>
          <a:xfrm>
            <a:off x="9868438" y="6035528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Arrow Connector 1032">
            <a:extLst>
              <a:ext uri="{FF2B5EF4-FFF2-40B4-BE49-F238E27FC236}">
                <a16:creationId xmlns:a16="http://schemas.microsoft.com/office/drawing/2014/main" id="{42FD7FFB-51F7-07F0-DF3A-2A2493C87019}"/>
              </a:ext>
            </a:extLst>
          </p:cNvPr>
          <p:cNvCxnSpPr/>
          <p:nvPr/>
        </p:nvCxnSpPr>
        <p:spPr>
          <a:xfrm>
            <a:off x="9868438" y="6228033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>
            <a:extLst>
              <a:ext uri="{FF2B5EF4-FFF2-40B4-BE49-F238E27FC236}">
                <a16:creationId xmlns:a16="http://schemas.microsoft.com/office/drawing/2014/main" id="{96BC9A77-C42B-35A5-143D-6BA2E81292A3}"/>
              </a:ext>
            </a:extLst>
          </p:cNvPr>
          <p:cNvSpPr txBox="1"/>
          <p:nvPr/>
        </p:nvSpPr>
        <p:spPr>
          <a:xfrm>
            <a:off x="7097837" y="5130895"/>
            <a:ext cx="44793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SQL -&gt; Data Lake (House) -&gt; Fabric KQL Database</a:t>
            </a:r>
            <a:endParaRPr lang="en-CH" sz="1600" dirty="0"/>
          </a:p>
        </p:txBody>
      </p:sp>
      <p:pic>
        <p:nvPicPr>
          <p:cNvPr id="1040" name="Picture 1039">
            <a:extLst>
              <a:ext uri="{FF2B5EF4-FFF2-40B4-BE49-F238E27FC236}">
                <a16:creationId xmlns:a16="http://schemas.microsoft.com/office/drawing/2014/main" id="{9B22985B-A7C9-D571-7709-53F262A4860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3F4FA"/>
              </a:clrFrom>
              <a:clrTo>
                <a:srgbClr val="F3F4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44988" y="5729805"/>
            <a:ext cx="611302" cy="625039"/>
          </a:xfrm>
          <a:prstGeom prst="rect">
            <a:avLst/>
          </a:prstGeom>
        </p:spPr>
      </p:pic>
      <p:pic>
        <p:nvPicPr>
          <p:cNvPr id="1041" name="Picture 1040">
            <a:extLst>
              <a:ext uri="{FF2B5EF4-FFF2-40B4-BE49-F238E27FC236}">
                <a16:creationId xmlns:a16="http://schemas.microsoft.com/office/drawing/2014/main" id="{075D5CFA-81AB-DC57-B421-DCD4FA69D12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3F4FA"/>
              </a:clrFrom>
              <a:clrTo>
                <a:srgbClr val="F3F4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50825" y="5734231"/>
            <a:ext cx="611302" cy="625039"/>
          </a:xfrm>
          <a:prstGeom prst="rect">
            <a:avLst/>
          </a:prstGeom>
        </p:spPr>
      </p:pic>
      <p:pic>
        <p:nvPicPr>
          <p:cNvPr id="1039" name="Picture 1038">
            <a:extLst>
              <a:ext uri="{FF2B5EF4-FFF2-40B4-BE49-F238E27FC236}">
                <a16:creationId xmlns:a16="http://schemas.microsoft.com/office/drawing/2014/main" id="{4B9380EF-E584-513F-D453-640DA93D39A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57097" y="2391184"/>
            <a:ext cx="680032" cy="694307"/>
          </a:xfrm>
          <a:prstGeom prst="rect">
            <a:avLst/>
          </a:prstGeom>
        </p:spPr>
      </p:pic>
      <p:pic>
        <p:nvPicPr>
          <p:cNvPr id="1043" name="Picture 6" descr="Azure Data Lake Storage Connector - Mule 4">
            <a:extLst>
              <a:ext uri="{FF2B5EF4-FFF2-40B4-BE49-F238E27FC236}">
                <a16:creationId xmlns:a16="http://schemas.microsoft.com/office/drawing/2014/main" id="{C80AA2CB-11B2-DC53-9894-3C9D0DEA05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3594" r="13962"/>
          <a:stretch/>
        </p:blipFill>
        <p:spPr bwMode="auto">
          <a:xfrm>
            <a:off x="5818461" y="2652480"/>
            <a:ext cx="530219" cy="662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1043">
            <a:extLst>
              <a:ext uri="{FF2B5EF4-FFF2-40B4-BE49-F238E27FC236}">
                <a16:creationId xmlns:a16="http://schemas.microsoft.com/office/drawing/2014/main" id="{934D5A3F-8F0B-C6DE-FF91-922D897A59B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54211" y="3949671"/>
            <a:ext cx="680032" cy="694307"/>
          </a:xfrm>
          <a:prstGeom prst="rect">
            <a:avLst/>
          </a:prstGeom>
        </p:spPr>
      </p:pic>
      <p:pic>
        <p:nvPicPr>
          <p:cNvPr id="1045" name="Picture 6" descr="Azure Data Lake Storage Connector - Mule 4">
            <a:extLst>
              <a:ext uri="{FF2B5EF4-FFF2-40B4-BE49-F238E27FC236}">
                <a16:creationId xmlns:a16="http://schemas.microsoft.com/office/drawing/2014/main" id="{6A353E4A-A651-A0BE-9DC5-91E624A58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3594" r="13962"/>
          <a:stretch/>
        </p:blipFill>
        <p:spPr bwMode="auto">
          <a:xfrm>
            <a:off x="5815575" y="4210967"/>
            <a:ext cx="530219" cy="662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1045">
            <a:extLst>
              <a:ext uri="{FF2B5EF4-FFF2-40B4-BE49-F238E27FC236}">
                <a16:creationId xmlns:a16="http://schemas.microsoft.com/office/drawing/2014/main" id="{E7911D9F-7B04-46C7-8B49-CEB86AC2E4B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76249" y="5623495"/>
            <a:ext cx="680032" cy="694307"/>
          </a:xfrm>
          <a:prstGeom prst="rect">
            <a:avLst/>
          </a:prstGeom>
        </p:spPr>
      </p:pic>
      <p:pic>
        <p:nvPicPr>
          <p:cNvPr id="1047" name="Picture 6" descr="Azure Data Lake Storage Connector - Mule 4">
            <a:extLst>
              <a:ext uri="{FF2B5EF4-FFF2-40B4-BE49-F238E27FC236}">
                <a16:creationId xmlns:a16="http://schemas.microsoft.com/office/drawing/2014/main" id="{A59DBDC8-E695-98C3-FC64-16D796E5CD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3594" r="13962"/>
          <a:stretch/>
        </p:blipFill>
        <p:spPr bwMode="auto">
          <a:xfrm>
            <a:off x="2837613" y="5884791"/>
            <a:ext cx="530219" cy="662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1047">
            <a:extLst>
              <a:ext uri="{FF2B5EF4-FFF2-40B4-BE49-F238E27FC236}">
                <a16:creationId xmlns:a16="http://schemas.microsoft.com/office/drawing/2014/main" id="{946FF7F8-A79B-BB05-2E2C-E0D9CFC3215F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57387" y="2415222"/>
            <a:ext cx="680032" cy="694307"/>
          </a:xfrm>
          <a:prstGeom prst="rect">
            <a:avLst/>
          </a:prstGeom>
        </p:spPr>
      </p:pic>
      <p:pic>
        <p:nvPicPr>
          <p:cNvPr id="1049" name="Picture 6" descr="Azure Data Lake Storage Connector - Mule 4">
            <a:extLst>
              <a:ext uri="{FF2B5EF4-FFF2-40B4-BE49-F238E27FC236}">
                <a16:creationId xmlns:a16="http://schemas.microsoft.com/office/drawing/2014/main" id="{C727CDF2-8D9F-802D-7329-3FC0B0D632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3594" r="13962"/>
          <a:stretch/>
        </p:blipFill>
        <p:spPr bwMode="auto">
          <a:xfrm>
            <a:off x="8818751" y="2676518"/>
            <a:ext cx="530219" cy="662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1049">
            <a:extLst>
              <a:ext uri="{FF2B5EF4-FFF2-40B4-BE49-F238E27FC236}">
                <a16:creationId xmlns:a16="http://schemas.microsoft.com/office/drawing/2014/main" id="{63F642B8-30F6-B409-3C78-900C39A5F84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57387" y="4012025"/>
            <a:ext cx="680032" cy="694307"/>
          </a:xfrm>
          <a:prstGeom prst="rect">
            <a:avLst/>
          </a:prstGeom>
        </p:spPr>
      </p:pic>
      <p:pic>
        <p:nvPicPr>
          <p:cNvPr id="1051" name="Picture 6" descr="Azure Data Lake Storage Connector - Mule 4">
            <a:extLst>
              <a:ext uri="{FF2B5EF4-FFF2-40B4-BE49-F238E27FC236}">
                <a16:creationId xmlns:a16="http://schemas.microsoft.com/office/drawing/2014/main" id="{CA0C68AA-0E54-6E94-CA51-765851E838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3594" r="13962"/>
          <a:stretch/>
        </p:blipFill>
        <p:spPr bwMode="auto">
          <a:xfrm>
            <a:off x="8818751" y="4273321"/>
            <a:ext cx="530219" cy="662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1051">
            <a:extLst>
              <a:ext uri="{FF2B5EF4-FFF2-40B4-BE49-F238E27FC236}">
                <a16:creationId xmlns:a16="http://schemas.microsoft.com/office/drawing/2014/main" id="{58A0C893-3B28-32EC-8CF1-0370A9E7DAC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82365" y="5558043"/>
            <a:ext cx="680032" cy="694307"/>
          </a:xfrm>
          <a:prstGeom prst="rect">
            <a:avLst/>
          </a:prstGeom>
        </p:spPr>
      </p:pic>
      <p:pic>
        <p:nvPicPr>
          <p:cNvPr id="1053" name="Picture 6" descr="Azure Data Lake Storage Connector - Mule 4">
            <a:extLst>
              <a:ext uri="{FF2B5EF4-FFF2-40B4-BE49-F238E27FC236}">
                <a16:creationId xmlns:a16="http://schemas.microsoft.com/office/drawing/2014/main" id="{245D74E8-8B00-7A84-4A95-39CBB7AC49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3594" r="13962"/>
          <a:stretch/>
        </p:blipFill>
        <p:spPr bwMode="auto">
          <a:xfrm>
            <a:off x="8843729" y="5819339"/>
            <a:ext cx="530219" cy="662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1053">
            <a:extLst>
              <a:ext uri="{FF2B5EF4-FFF2-40B4-BE49-F238E27FC236}">
                <a16:creationId xmlns:a16="http://schemas.microsoft.com/office/drawing/2014/main" id="{B2A72D12-5996-9B9F-95BB-B33A29A3AEE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3F4FA"/>
              </a:clrFrom>
              <a:clrTo>
                <a:srgbClr val="F3F4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811609" y="4036394"/>
            <a:ext cx="611302" cy="625039"/>
          </a:xfrm>
          <a:prstGeom prst="rect">
            <a:avLst/>
          </a:prstGeom>
        </p:spPr>
      </p:pic>
      <p:pic>
        <p:nvPicPr>
          <p:cNvPr id="1055" name="Picture 4" descr="Microsoft Azure Data Explorer - Badges - Credly">
            <a:extLst>
              <a:ext uri="{FF2B5EF4-FFF2-40B4-BE49-F238E27FC236}">
                <a16:creationId xmlns:a16="http://schemas.microsoft.com/office/drawing/2014/main" id="{94669F70-16AF-B84D-4DF7-BF61FA3CDE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24758" r="24680" b="18766"/>
          <a:stretch/>
        </p:blipFill>
        <p:spPr bwMode="auto">
          <a:xfrm>
            <a:off x="10386320" y="4255949"/>
            <a:ext cx="617761" cy="601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3034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630692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14697" cy="1325563"/>
          </a:xfrm>
        </p:spPr>
        <p:txBody>
          <a:bodyPr/>
          <a:lstStyle/>
          <a:p>
            <a:r>
              <a:rPr lang="en-US" dirty="0"/>
              <a:t>SDMT – via data lake -&gt; ADX</a:t>
            </a:r>
            <a:endParaRPr lang="en-CH" dirty="0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ADX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685239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1096881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1087819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895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3004507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295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2745295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2745295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2988215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654903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630692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539263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85" descr="check mark 3 icon">
            <a:extLst>
              <a:ext uri="{FF2B5EF4-FFF2-40B4-BE49-F238E27FC236}">
                <a16:creationId xmlns:a16="http://schemas.microsoft.com/office/drawing/2014/main" id="{5CF1B481-500E-3472-CE22-4019E230D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873" y="4474827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2654749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pic>
        <p:nvPicPr>
          <p:cNvPr id="4" name="Picture 6" descr="Azure Data Lake Storage Connector - Mule 4">
            <a:extLst>
              <a:ext uri="{FF2B5EF4-FFF2-40B4-BE49-F238E27FC236}">
                <a16:creationId xmlns:a16="http://schemas.microsoft.com/office/drawing/2014/main" id="{C2FD712E-F9E7-5ED9-C701-483117D29B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5329229" y="2187529"/>
            <a:ext cx="772404" cy="104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B2C62E-D9C0-5193-A51F-71D4CDA59B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48699" y="3066881"/>
            <a:ext cx="2219341" cy="27813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A13E2-700C-39F2-1E77-403811AE3AE0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303325" y="5672145"/>
            <a:ext cx="386305" cy="225235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D6D0765-0D72-5446-8F3F-CD198A33CA6C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5329229" y="5088152"/>
            <a:ext cx="379452" cy="25111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ED55D3A-1377-27FE-7398-A2B431E258E2}"/>
              </a:ext>
            </a:extLst>
          </p:cNvPr>
          <p:cNvCxnSpPr>
            <a:cxnSpLocks/>
          </p:cNvCxnSpPr>
          <p:nvPr/>
        </p:nvCxnSpPr>
        <p:spPr>
          <a:xfrm flipV="1">
            <a:off x="5303325" y="4285365"/>
            <a:ext cx="386305" cy="75360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E3CAB93F-C1AA-9518-7412-2C41377C0949}"/>
              </a:ext>
            </a:extLst>
          </p:cNvPr>
          <p:cNvSpPr/>
          <p:nvPr/>
        </p:nvSpPr>
        <p:spPr>
          <a:xfrm>
            <a:off x="8137944" y="3133609"/>
            <a:ext cx="3573125" cy="1085462"/>
          </a:xfrm>
          <a:prstGeom prst="borderCallout2">
            <a:avLst>
              <a:gd name="adj1" fmla="val 18750"/>
              <a:gd name="adj2" fmla="val -1599"/>
              <a:gd name="adj3" fmla="val 18750"/>
              <a:gd name="adj4" fmla="val -16667"/>
              <a:gd name="adj5" fmla="val 51537"/>
              <a:gd name="adj6" fmla="val -2612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"2021-11-25"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,"SlicedImportObject_Id:4FC9A0…A23E7F7"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,"PipelineRun_Id:04d26153-99…710ca6d2"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,"ExtentFingerprint:20211125"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sp>
        <p:nvSpPr>
          <p:cNvPr id="16" name="Callout: Bent Line 15">
            <a:extLst>
              <a:ext uri="{FF2B5EF4-FFF2-40B4-BE49-F238E27FC236}">
                <a16:creationId xmlns:a16="http://schemas.microsoft.com/office/drawing/2014/main" id="{C274CCE9-792B-99D9-A559-736926F135B7}"/>
              </a:ext>
            </a:extLst>
          </p:cNvPr>
          <p:cNvSpPr/>
          <p:nvPr/>
        </p:nvSpPr>
        <p:spPr>
          <a:xfrm>
            <a:off x="8137943" y="4267201"/>
            <a:ext cx="3573125" cy="1085462"/>
          </a:xfrm>
          <a:prstGeom prst="borderCallout2">
            <a:avLst>
              <a:gd name="adj1" fmla="val 14316"/>
              <a:gd name="adj2" fmla="val -420"/>
              <a:gd name="adj3" fmla="val 15979"/>
              <a:gd name="adj4" fmla="val -15994"/>
              <a:gd name="adj5" fmla="val 47658"/>
              <a:gd name="adj6" fmla="val -24780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"2021-11-26"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,"SlicedImportObject_Id:5FC9A0…A23E7F7"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,"PipelineRun_Id:14d26153-99…710ca6d2"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,"ExtentFingerprint:20211126"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sp>
        <p:nvSpPr>
          <p:cNvPr id="20" name="Callout: Bent Line 19">
            <a:extLst>
              <a:ext uri="{FF2B5EF4-FFF2-40B4-BE49-F238E27FC236}">
                <a16:creationId xmlns:a16="http://schemas.microsoft.com/office/drawing/2014/main" id="{159DB9F2-82FB-6E16-168E-2605797A601E}"/>
              </a:ext>
            </a:extLst>
          </p:cNvPr>
          <p:cNvSpPr/>
          <p:nvPr/>
        </p:nvSpPr>
        <p:spPr>
          <a:xfrm>
            <a:off x="8137943" y="5406586"/>
            <a:ext cx="3573125" cy="1085462"/>
          </a:xfrm>
          <a:prstGeom prst="borderCallout2">
            <a:avLst>
              <a:gd name="adj1" fmla="val 9328"/>
              <a:gd name="adj2" fmla="val -1262"/>
              <a:gd name="adj3" fmla="val 9883"/>
              <a:gd name="adj4" fmla="val -13468"/>
              <a:gd name="adj5" fmla="val 27152"/>
              <a:gd name="adj6" fmla="val -21918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,"SlicedImportObject_Id:6FC9A0…A23E7F7"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,"PipelineRun_Id:34d26153-99…710ca6d2"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,"ExtentFingerprint:20211127"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04FBEF-A4EF-F973-1D7B-94AD997B18C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89630" y="5607249"/>
            <a:ext cx="2003387" cy="5802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240963-ED43-4008-7A54-4912A889F31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708681" y="4791667"/>
            <a:ext cx="1986446" cy="59296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6272C80-ED97-DD38-5195-63F283E5EE8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694392" y="3877632"/>
            <a:ext cx="2011860" cy="62685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1272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 animBg="1"/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BCB7D-5BA3-FD9B-D578-ADAC7C8F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 of using ADF/Synapse Pipelines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E5EB9-B197-6D05-7FE1-AF22F45A5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9725"/>
            <a:ext cx="10515600" cy="4351338"/>
          </a:xfrm>
        </p:spPr>
        <p:txBody>
          <a:bodyPr/>
          <a:lstStyle/>
          <a:p>
            <a:r>
              <a:rPr lang="en-US" dirty="0"/>
              <a:t>Slices can be loaded in parallel</a:t>
            </a:r>
          </a:p>
          <a:p>
            <a:pPr lvl="1"/>
            <a:r>
              <a:rPr lang="en-US" dirty="0"/>
              <a:t>ADF can control if desired and how many parallel sessions make sense</a:t>
            </a:r>
          </a:p>
          <a:p>
            <a:r>
              <a:rPr lang="en-US" dirty="0"/>
              <a:t>ADF can bridge the gap between on-premises environments and Azure in a secure way, using the self hosted integration runtime</a:t>
            </a:r>
          </a:p>
          <a:p>
            <a:r>
              <a:rPr lang="en-US" dirty="0"/>
              <a:t>Process can be integrated</a:t>
            </a:r>
            <a:br>
              <a:rPr lang="en-US" dirty="0"/>
            </a:br>
            <a:r>
              <a:rPr lang="en-US" dirty="0"/>
              <a:t>in a broader ETL process</a:t>
            </a:r>
          </a:p>
          <a:p>
            <a:r>
              <a:rPr lang="en-US" dirty="0"/>
              <a:t>Detailed runtime statistics</a:t>
            </a:r>
            <a:endParaRPr lang="en-CH" dirty="0"/>
          </a:p>
        </p:txBody>
      </p:sp>
      <p:pic>
        <p:nvPicPr>
          <p:cNvPr id="4" name="Picture 2" descr="Security considerations - Azure Data Factory | Microsoft Learn">
            <a:extLst>
              <a:ext uri="{FF2B5EF4-FFF2-40B4-BE49-F238E27FC236}">
                <a16:creationId xmlns:a16="http://schemas.microsoft.com/office/drawing/2014/main" id="{24DDA9DC-4585-7682-4581-5D8600EA0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195" y="3692996"/>
            <a:ext cx="5920075" cy="2743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0752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A097-67FB-4E34-A714-792847D26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 Data Process Flow</a:t>
            </a:r>
            <a:endParaRPr lang="en-C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C51EAE-B501-853A-1F89-3EC894D99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2086" y="1704356"/>
            <a:ext cx="10515600" cy="622352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01806-19C7-6144-A85A-4D89425D2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105" y="5783151"/>
            <a:ext cx="9572695" cy="657230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4185AE-B43B-0A7A-FF7C-7E24CF3EF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4232" y="4836476"/>
            <a:ext cx="7529568" cy="690568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E147F9-0D92-6E9F-2439-8D9D2AEFFE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086" y="2426974"/>
            <a:ext cx="3867178" cy="1562111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F0FA34D-1F1D-C1D8-9F16-76FEACB244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9940" y="3018257"/>
            <a:ext cx="5232052" cy="1562112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4C58FA0-61C9-998D-F1BF-E41997CAB624}"/>
              </a:ext>
            </a:extLst>
          </p:cNvPr>
          <p:cNvCxnSpPr>
            <a:cxnSpLocks/>
          </p:cNvCxnSpPr>
          <p:nvPr/>
        </p:nvCxnSpPr>
        <p:spPr>
          <a:xfrm flipH="1">
            <a:off x="4719484" y="3989085"/>
            <a:ext cx="1197569" cy="847391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1AA6DB-79EF-36C4-6235-59E216EED1F7}"/>
              </a:ext>
            </a:extLst>
          </p:cNvPr>
          <p:cNvCxnSpPr>
            <a:cxnSpLocks/>
          </p:cNvCxnSpPr>
          <p:nvPr/>
        </p:nvCxnSpPr>
        <p:spPr>
          <a:xfrm flipH="1">
            <a:off x="6096000" y="3498317"/>
            <a:ext cx="3254477" cy="1338159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D6763B3-F253-DB78-108B-10CE355D213E}"/>
              </a:ext>
            </a:extLst>
          </p:cNvPr>
          <p:cNvCxnSpPr>
            <a:cxnSpLocks/>
          </p:cNvCxnSpPr>
          <p:nvPr/>
        </p:nvCxnSpPr>
        <p:spPr>
          <a:xfrm flipH="1">
            <a:off x="5173734" y="4306529"/>
            <a:ext cx="4094152" cy="147662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llout: Bent Line 22">
            <a:extLst>
              <a:ext uri="{FF2B5EF4-FFF2-40B4-BE49-F238E27FC236}">
                <a16:creationId xmlns:a16="http://schemas.microsoft.com/office/drawing/2014/main" id="{8922D917-C0E2-B758-C18F-ED62C6AB2B00}"/>
              </a:ext>
            </a:extLst>
          </p:cNvPr>
          <p:cNvSpPr/>
          <p:nvPr/>
        </p:nvSpPr>
        <p:spPr>
          <a:xfrm>
            <a:off x="5111575" y="2382237"/>
            <a:ext cx="5117906" cy="752683"/>
          </a:xfrm>
          <a:prstGeom prst="borderCallout2">
            <a:avLst>
              <a:gd name="adj1" fmla="val 18750"/>
              <a:gd name="adj2" fmla="val -1599"/>
              <a:gd name="adj3" fmla="val 20318"/>
              <a:gd name="adj4" fmla="val -12402"/>
              <a:gd name="adj5" fmla="val 152129"/>
              <a:gd name="adj6" fmla="val -30954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REGULAR 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-&gt; [</a:t>
            </a:r>
            <a:r>
              <a:rPr lang="de-CH" sz="1100" b="0" dirty="0" err="1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LastStart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] IS NULL</a:t>
            </a:r>
          </a:p>
          <a:p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RESTART -&gt; [</a:t>
            </a:r>
            <a:r>
              <a:rPr lang="de-CH" sz="1100" dirty="0" err="1">
                <a:solidFill>
                  <a:srgbClr val="212121"/>
                </a:solidFill>
                <a:latin typeface="Consolas" panose="020B0609020204030204" pitchFamily="49" charset="0"/>
              </a:rPr>
              <a:t>LastStart</a:t>
            </a:r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] IS NOT NULL AND [</a:t>
            </a:r>
            <a:r>
              <a:rPr lang="de-CH" sz="1100" dirty="0" err="1">
                <a:solidFill>
                  <a:srgbClr val="212121"/>
                </a:solidFill>
                <a:latin typeface="Consolas" panose="020B0609020204030204" pitchFamily="49" charset="0"/>
              </a:rPr>
              <a:t>LastSuccessEnd</a:t>
            </a:r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] IS NULL </a:t>
            </a:r>
          </a:p>
          <a:p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ALL     -&gt; Take all </a:t>
            </a:r>
            <a:r>
              <a:rPr lang="de-CH" sz="1100" dirty="0" err="1">
                <a:solidFill>
                  <a:srgbClr val="212121"/>
                </a:solidFill>
                <a:latin typeface="Consolas" panose="020B0609020204030204" pitchFamily="49" charset="0"/>
              </a:rPr>
              <a:t>slices</a:t>
            </a:r>
            <a:endParaRPr lang="de-CH" sz="1100" dirty="0">
              <a:solidFill>
                <a:srgbClr val="21212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51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2FF37-9E5D-92AC-9FA5-BA2D12E73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Scenarios and required objects/meta data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10682-548E-2843-B1FC-FD85308F9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SQL/Data lake -&gt; ADX</a:t>
            </a:r>
          </a:p>
          <a:p>
            <a:pPr lvl="1"/>
            <a:r>
              <a:rPr lang="en-US" dirty="0"/>
              <a:t>SQL to ADX 			using ADF copy activity</a:t>
            </a:r>
          </a:p>
          <a:p>
            <a:pPr lvl="1"/>
            <a:r>
              <a:rPr lang="en-US" dirty="0"/>
              <a:t>SQL to ADX, via data lake	using ADF copy activity</a:t>
            </a:r>
          </a:p>
          <a:p>
            <a:pPr lvl="1"/>
            <a:r>
              <a:rPr lang="en-US" dirty="0"/>
              <a:t>SQL to ADX			using ADX </a:t>
            </a:r>
            <a:r>
              <a:rPr lang="en-US" dirty="0" err="1"/>
              <a:t>sql_request</a:t>
            </a:r>
            <a:r>
              <a:rPr lang="en-US" dirty="0"/>
              <a:t> plugin</a:t>
            </a:r>
          </a:p>
          <a:p>
            <a:pPr lvl="1"/>
            <a:r>
              <a:rPr lang="en-US" dirty="0"/>
              <a:t>Data lake to ADX			using ADX external table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13690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838C834C-50DD-9023-6352-5AD6AB517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9144" y="3448781"/>
            <a:ext cx="1938352" cy="1223971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 </a:t>
            </a:r>
            <a:r>
              <a:rPr lang="en-US" sz="2800" dirty="0"/>
              <a:t>– Select * from source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2165076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Microsoft Azure Data Explorer - Badges - Credly">
            <a:extLst>
              <a:ext uri="{FF2B5EF4-FFF2-40B4-BE49-F238E27FC236}">
                <a16:creationId xmlns:a16="http://schemas.microsoft.com/office/drawing/2014/main" id="{82BD4F16-7A6D-96E8-1CC6-2EBD1D2B2A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2165076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A62843-3BC7-5ED7-3EDF-5E130AF89D1A}"/>
              </a:ext>
            </a:extLst>
          </p:cNvPr>
          <p:cNvSpPr txBox="1"/>
          <p:nvPr/>
        </p:nvSpPr>
        <p:spPr>
          <a:xfrm>
            <a:off x="2621631" y="2845473"/>
            <a:ext cx="6659217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'2021-11-25'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'2021-11-28'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SQLToADX_CopyActivity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'Core’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'Measurement’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'DATETIME2(3)'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DC3A75E-7F36-DABE-EFAE-7CDE3BD88395}"/>
              </a:ext>
            </a:extLst>
          </p:cNvPr>
          <p:cNvGrpSpPr/>
          <p:nvPr/>
        </p:nvGrpSpPr>
        <p:grpSpPr>
          <a:xfrm>
            <a:off x="11131154" y="0"/>
            <a:ext cx="806804" cy="601874"/>
            <a:chOff x="5172323" y="1954082"/>
            <a:chExt cx="806804" cy="601874"/>
          </a:xfrm>
        </p:grpSpPr>
        <p:pic>
          <p:nvPicPr>
            <p:cNvPr id="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C3F2E1D-A875-F79D-BD5A-D315B1BED8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00" t="54834" r="-1"/>
            <a:stretch/>
          </p:blipFill>
          <p:spPr bwMode="auto">
            <a:xfrm>
              <a:off x="5172323" y="1966010"/>
              <a:ext cx="806804" cy="5899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509FD71-1C6B-0509-D59D-F629E9C1D53C}"/>
                </a:ext>
              </a:extLst>
            </p:cNvPr>
            <p:cNvSpPr/>
            <p:nvPr/>
          </p:nvSpPr>
          <p:spPr>
            <a:xfrm>
              <a:off x="5414063" y="1954082"/>
              <a:ext cx="219438" cy="232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568803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5E263B9-96F7-3954-F8FA-0EA38527DF91}"/>
              </a:ext>
            </a:extLst>
          </p:cNvPr>
          <p:cNvGrpSpPr/>
          <p:nvPr/>
        </p:nvGrpSpPr>
        <p:grpSpPr>
          <a:xfrm>
            <a:off x="446504" y="3075717"/>
            <a:ext cx="1801259" cy="2064038"/>
            <a:chOff x="409204" y="2989016"/>
            <a:chExt cx="1801259" cy="206403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AD9338D-26DF-5ED3-3A73-87EB56508EEC}"/>
                </a:ext>
              </a:extLst>
            </p:cNvPr>
            <p:cNvGrpSpPr/>
            <p:nvPr/>
          </p:nvGrpSpPr>
          <p:grpSpPr>
            <a:xfrm>
              <a:off x="440635" y="3039079"/>
              <a:ext cx="1731725" cy="1904538"/>
              <a:chOff x="5005379" y="2281428"/>
              <a:chExt cx="2181241" cy="2292579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4633A5E-DE1C-BBE7-4906-223AC34455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1322" b="1431"/>
              <a:stretch/>
            </p:blipFill>
            <p:spPr>
              <a:xfrm>
                <a:off x="5005379" y="2281428"/>
                <a:ext cx="2181241" cy="2292579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3CCDED8-9FCB-31EF-A81E-AAC11A2448C3}"/>
                  </a:ext>
                </a:extLst>
              </p:cNvPr>
              <p:cNvSpPr/>
              <p:nvPr/>
            </p:nvSpPr>
            <p:spPr>
              <a:xfrm>
                <a:off x="5542589" y="3031235"/>
                <a:ext cx="1266444" cy="210312"/>
              </a:xfrm>
              <a:prstGeom prst="rect">
                <a:avLst/>
              </a:prstGeom>
              <a:pattFill prst="pct70">
                <a:fgClr>
                  <a:schemeClr val="bg1">
                    <a:lumMod val="95000"/>
                  </a:schemeClr>
                </a:fgClr>
                <a:bgClr>
                  <a:schemeClr val="bg1"/>
                </a:bgClr>
              </a:patt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B606E10-A3F5-C32B-DA1C-6B8761158508}"/>
                  </a:ext>
                </a:extLst>
              </p:cNvPr>
              <p:cNvSpPr/>
              <p:nvPr/>
            </p:nvSpPr>
            <p:spPr>
              <a:xfrm>
                <a:off x="5542589" y="4468851"/>
                <a:ext cx="1266444" cy="105156"/>
              </a:xfrm>
              <a:prstGeom prst="rect">
                <a:avLst/>
              </a:prstGeom>
              <a:pattFill prst="pct70">
                <a:fgClr>
                  <a:schemeClr val="bg1">
                    <a:lumMod val="95000"/>
                  </a:schemeClr>
                </a:fgClr>
                <a:bgClr>
                  <a:schemeClr val="bg1"/>
                </a:bgClr>
              </a:patt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571DCD-35A2-2356-A9FD-DA8840276D1A}"/>
                </a:ext>
              </a:extLst>
            </p:cNvPr>
            <p:cNvSpPr/>
            <p:nvPr/>
          </p:nvSpPr>
          <p:spPr>
            <a:xfrm>
              <a:off x="409204" y="2989016"/>
              <a:ext cx="1801259" cy="2064038"/>
            </a:xfrm>
            <a:prstGeom prst="rect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DC777F6B-241E-6C15-60D9-492CCF49F107}"/>
              </a:ext>
            </a:extLst>
          </p:cNvPr>
          <p:cNvSpPr txBox="1"/>
          <p:nvPr/>
        </p:nvSpPr>
        <p:spPr>
          <a:xfrm>
            <a:off x="10195924" y="2561638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A6214699-C877-703D-AC82-3A9EE895DB9E}"/>
              </a:ext>
            </a:extLst>
          </p:cNvPr>
          <p:cNvSpPr/>
          <p:nvPr/>
        </p:nvSpPr>
        <p:spPr>
          <a:xfrm>
            <a:off x="3085106" y="4432852"/>
            <a:ext cx="99391" cy="274320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7D86713-C495-FE55-9EC7-178567086475}"/>
              </a:ext>
            </a:extLst>
          </p:cNvPr>
          <p:cNvCxnSpPr>
            <a:stCxn id="30" idx="1"/>
          </p:cNvCxnSpPr>
          <p:nvPr/>
        </p:nvCxnSpPr>
        <p:spPr>
          <a:xfrm flipH="1" flipV="1">
            <a:off x="1582310" y="4011433"/>
            <a:ext cx="1502796" cy="55857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49D2C78-000A-393D-A86B-21C12192DC77}"/>
              </a:ext>
            </a:extLst>
          </p:cNvPr>
          <p:cNvCxnSpPr>
            <a:cxnSpLocks/>
          </p:cNvCxnSpPr>
          <p:nvPr/>
        </p:nvCxnSpPr>
        <p:spPr>
          <a:xfrm flipH="1" flipV="1">
            <a:off x="1909887" y="4221086"/>
            <a:ext cx="1171395" cy="64991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916790-7BBB-9F59-ED2E-05DCD1C3CB18}"/>
              </a:ext>
            </a:extLst>
          </p:cNvPr>
          <p:cNvCxnSpPr>
            <a:cxnSpLocks/>
          </p:cNvCxnSpPr>
          <p:nvPr/>
        </p:nvCxnSpPr>
        <p:spPr>
          <a:xfrm flipV="1">
            <a:off x="6807708" y="4366260"/>
            <a:ext cx="3722337" cy="69785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Left Brace 39">
            <a:extLst>
              <a:ext uri="{FF2B5EF4-FFF2-40B4-BE49-F238E27FC236}">
                <a16:creationId xmlns:a16="http://schemas.microsoft.com/office/drawing/2014/main" id="{21C70A0A-C94A-8BBC-DA23-3D151184875F}"/>
              </a:ext>
            </a:extLst>
          </p:cNvPr>
          <p:cNvSpPr/>
          <p:nvPr/>
        </p:nvSpPr>
        <p:spPr>
          <a:xfrm>
            <a:off x="3081282" y="4733845"/>
            <a:ext cx="99391" cy="274320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57EA9E5D-3AE1-262E-4854-E3C380A574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1032" y="5506403"/>
            <a:ext cx="4930013" cy="1231691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69D3537-46FA-458B-004C-8256397B7B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45" name="Arrow: Bent 44">
            <a:extLst>
              <a:ext uri="{FF2B5EF4-FFF2-40B4-BE49-F238E27FC236}">
                <a16:creationId xmlns:a16="http://schemas.microsoft.com/office/drawing/2014/main" id="{4AACDA57-718F-A11A-E18B-061B5CAF9C5A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8170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B143E650-06E1-E835-0302-99A521BE07E3}"/>
              </a:ext>
            </a:extLst>
          </p:cNvPr>
          <p:cNvSpPr txBox="1"/>
          <p:nvPr/>
        </p:nvSpPr>
        <p:spPr>
          <a:xfrm>
            <a:off x="2636160" y="2811104"/>
            <a:ext cx="6659217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'2021-11-25'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'2021-11-28'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SQLToADX_CopyActivity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[Ts],[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SignalName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MeasurementValue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b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FROM [Core].[Measurement]’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'DATETIME2(3)'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 </a:t>
            </a:r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– Specify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select statement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2165076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Microsoft Azure Data Explorer - Badges - Credly">
            <a:extLst>
              <a:ext uri="{FF2B5EF4-FFF2-40B4-BE49-F238E27FC236}">
                <a16:creationId xmlns:a16="http://schemas.microsoft.com/office/drawing/2014/main" id="{82BD4F16-7A6D-96E8-1CC6-2EBD1D2B2A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2165076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3DC3A75E-7F36-DABE-EFAE-7CDE3BD88395}"/>
              </a:ext>
            </a:extLst>
          </p:cNvPr>
          <p:cNvGrpSpPr/>
          <p:nvPr/>
        </p:nvGrpSpPr>
        <p:grpSpPr>
          <a:xfrm>
            <a:off x="11131154" y="0"/>
            <a:ext cx="806804" cy="601874"/>
            <a:chOff x="5172323" y="1954082"/>
            <a:chExt cx="806804" cy="601874"/>
          </a:xfrm>
        </p:grpSpPr>
        <p:pic>
          <p:nvPicPr>
            <p:cNvPr id="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C3F2E1D-A875-F79D-BD5A-D315B1BED8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00" t="54834" r="-1"/>
            <a:stretch/>
          </p:blipFill>
          <p:spPr bwMode="auto">
            <a:xfrm>
              <a:off x="5172323" y="1966010"/>
              <a:ext cx="806804" cy="5899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509FD71-1C6B-0509-D59D-F629E9C1D53C}"/>
                </a:ext>
              </a:extLst>
            </p:cNvPr>
            <p:cNvSpPr/>
            <p:nvPr/>
          </p:nvSpPr>
          <p:spPr>
            <a:xfrm>
              <a:off x="5414063" y="1954082"/>
              <a:ext cx="219438" cy="232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568803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5E263B9-96F7-3954-F8FA-0EA38527DF91}"/>
              </a:ext>
            </a:extLst>
          </p:cNvPr>
          <p:cNvGrpSpPr/>
          <p:nvPr/>
        </p:nvGrpSpPr>
        <p:grpSpPr>
          <a:xfrm>
            <a:off x="446504" y="3075717"/>
            <a:ext cx="1801259" cy="2064038"/>
            <a:chOff x="409204" y="2989016"/>
            <a:chExt cx="1801259" cy="206403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AD9338D-26DF-5ED3-3A73-87EB56508EEC}"/>
                </a:ext>
              </a:extLst>
            </p:cNvPr>
            <p:cNvGrpSpPr/>
            <p:nvPr/>
          </p:nvGrpSpPr>
          <p:grpSpPr>
            <a:xfrm>
              <a:off x="440635" y="3039079"/>
              <a:ext cx="1731725" cy="1904538"/>
              <a:chOff x="5005379" y="2281428"/>
              <a:chExt cx="2181241" cy="2292579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4633A5E-DE1C-BBE7-4906-223AC34455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1322" b="1431"/>
              <a:stretch/>
            </p:blipFill>
            <p:spPr>
              <a:xfrm>
                <a:off x="5005379" y="2281428"/>
                <a:ext cx="2181241" cy="2292579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3CCDED8-9FCB-31EF-A81E-AAC11A2448C3}"/>
                  </a:ext>
                </a:extLst>
              </p:cNvPr>
              <p:cNvSpPr/>
              <p:nvPr/>
            </p:nvSpPr>
            <p:spPr>
              <a:xfrm>
                <a:off x="5542589" y="3031235"/>
                <a:ext cx="1266444" cy="210312"/>
              </a:xfrm>
              <a:prstGeom prst="rect">
                <a:avLst/>
              </a:prstGeom>
              <a:pattFill prst="pct70">
                <a:fgClr>
                  <a:schemeClr val="bg1">
                    <a:lumMod val="95000"/>
                  </a:schemeClr>
                </a:fgClr>
                <a:bgClr>
                  <a:schemeClr val="bg1"/>
                </a:bgClr>
              </a:patt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B606E10-A3F5-C32B-DA1C-6B8761158508}"/>
                  </a:ext>
                </a:extLst>
              </p:cNvPr>
              <p:cNvSpPr/>
              <p:nvPr/>
            </p:nvSpPr>
            <p:spPr>
              <a:xfrm>
                <a:off x="5542589" y="4468851"/>
                <a:ext cx="1266444" cy="105156"/>
              </a:xfrm>
              <a:prstGeom prst="rect">
                <a:avLst/>
              </a:prstGeom>
              <a:pattFill prst="pct70">
                <a:fgClr>
                  <a:schemeClr val="bg1">
                    <a:lumMod val="95000"/>
                  </a:schemeClr>
                </a:fgClr>
                <a:bgClr>
                  <a:schemeClr val="bg1"/>
                </a:bgClr>
              </a:patt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571DCD-35A2-2356-A9FD-DA8840276D1A}"/>
                </a:ext>
              </a:extLst>
            </p:cNvPr>
            <p:cNvSpPr/>
            <p:nvPr/>
          </p:nvSpPr>
          <p:spPr>
            <a:xfrm>
              <a:off x="409204" y="2989016"/>
              <a:ext cx="1801259" cy="2064038"/>
            </a:xfrm>
            <a:prstGeom prst="rect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DC777F6B-241E-6C15-60D9-492CCF49F107}"/>
              </a:ext>
            </a:extLst>
          </p:cNvPr>
          <p:cNvSpPr txBox="1"/>
          <p:nvPr/>
        </p:nvSpPr>
        <p:spPr>
          <a:xfrm>
            <a:off x="10195924" y="2561638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A6214699-C877-703D-AC82-3A9EE895DB9E}"/>
              </a:ext>
            </a:extLst>
          </p:cNvPr>
          <p:cNvSpPr/>
          <p:nvPr/>
        </p:nvSpPr>
        <p:spPr>
          <a:xfrm>
            <a:off x="3085106" y="4432852"/>
            <a:ext cx="99391" cy="274320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7D86713-C495-FE55-9EC7-178567086475}"/>
              </a:ext>
            </a:extLst>
          </p:cNvPr>
          <p:cNvCxnSpPr>
            <a:stCxn id="30" idx="1"/>
          </p:cNvCxnSpPr>
          <p:nvPr/>
        </p:nvCxnSpPr>
        <p:spPr>
          <a:xfrm flipH="1" flipV="1">
            <a:off x="1582310" y="4011433"/>
            <a:ext cx="1502796" cy="55857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49D2C78-000A-393D-A86B-21C12192DC77}"/>
              </a:ext>
            </a:extLst>
          </p:cNvPr>
          <p:cNvCxnSpPr>
            <a:cxnSpLocks/>
          </p:cNvCxnSpPr>
          <p:nvPr/>
        </p:nvCxnSpPr>
        <p:spPr>
          <a:xfrm flipH="1" flipV="1">
            <a:off x="1909887" y="4221086"/>
            <a:ext cx="1171395" cy="64991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Left Brace 39">
            <a:extLst>
              <a:ext uri="{FF2B5EF4-FFF2-40B4-BE49-F238E27FC236}">
                <a16:creationId xmlns:a16="http://schemas.microsoft.com/office/drawing/2014/main" id="{21C70A0A-C94A-8BBC-DA23-3D151184875F}"/>
              </a:ext>
            </a:extLst>
          </p:cNvPr>
          <p:cNvSpPr/>
          <p:nvPr/>
        </p:nvSpPr>
        <p:spPr>
          <a:xfrm>
            <a:off x="3081282" y="4733845"/>
            <a:ext cx="99391" cy="274320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3627943-4CCE-FD42-3442-C0D998B395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1032" y="5506403"/>
            <a:ext cx="4930013" cy="1231691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58CDAC0-9869-D3F5-DE28-D6049FF123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6" name="Arrow: Bent 35">
            <a:extLst>
              <a:ext uri="{FF2B5EF4-FFF2-40B4-BE49-F238E27FC236}">
                <a16:creationId xmlns:a16="http://schemas.microsoft.com/office/drawing/2014/main" id="{056CD600-1C1D-9402-8C27-D4007B4DA75D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E87310D-110B-968A-2286-F760E44733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09144" y="3448781"/>
            <a:ext cx="1938352" cy="1223971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A0B6BC9-F06A-B3B9-EAAB-B15168E06153}"/>
              </a:ext>
            </a:extLst>
          </p:cNvPr>
          <p:cNvCxnSpPr>
            <a:cxnSpLocks/>
          </p:cNvCxnSpPr>
          <p:nvPr/>
        </p:nvCxnSpPr>
        <p:spPr>
          <a:xfrm flipV="1">
            <a:off x="6807708" y="4366260"/>
            <a:ext cx="3722337" cy="69785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1474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737A27-D97D-0880-ADE7-DEBEA4F1D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05" y="3365717"/>
            <a:ext cx="1916685" cy="916847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2038BCA2-F925-390B-15CA-73E44F8AB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417" y="5428666"/>
            <a:ext cx="6436002" cy="132606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143E650-06E1-E835-0302-99A521BE07E3}"/>
              </a:ext>
            </a:extLst>
          </p:cNvPr>
          <p:cNvSpPr txBox="1"/>
          <p:nvPr/>
        </p:nvSpPr>
        <p:spPr>
          <a:xfrm>
            <a:off x="2636161" y="2811104"/>
            <a:ext cx="6151752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'2022-11-18'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'2022-11-20'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SQLtoADXusingADXFetch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'Core'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GetDataADXCommand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Source_GetMeasurementFromSQL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ADX, using </a:t>
            </a:r>
            <a:r>
              <a:rPr lang="en-US" dirty="0" err="1"/>
              <a:t>sql_request</a:t>
            </a:r>
            <a:r>
              <a:rPr lang="en-US" dirty="0"/>
              <a:t> plugin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1910100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8CDAC0-9869-D3F5-DE28-D6049FF123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6" name="Arrow: Bent 35">
            <a:extLst>
              <a:ext uri="{FF2B5EF4-FFF2-40B4-BE49-F238E27FC236}">
                <a16:creationId xmlns:a16="http://schemas.microsoft.com/office/drawing/2014/main" id="{056CD600-1C1D-9402-8C27-D4007B4DA75D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D356F5A-149B-9EF8-A1F6-D904998A347C}"/>
              </a:ext>
            </a:extLst>
          </p:cNvPr>
          <p:cNvGrpSpPr/>
          <p:nvPr/>
        </p:nvGrpSpPr>
        <p:grpSpPr>
          <a:xfrm>
            <a:off x="8913066" y="2741484"/>
            <a:ext cx="3102925" cy="2582463"/>
            <a:chOff x="8987555" y="1409730"/>
            <a:chExt cx="3102925" cy="2582463"/>
          </a:xfrm>
        </p:grpSpPr>
        <p:pic>
          <p:nvPicPr>
            <p:cNvPr id="22" name="Picture 4" descr="Microsoft Azure Data Explorer - Badges - Credly">
              <a:extLst>
                <a:ext uri="{FF2B5EF4-FFF2-40B4-BE49-F238E27FC236}">
                  <a16:creationId xmlns:a16="http://schemas.microsoft.com/office/drawing/2014/main" id="{82BD4F16-7A6D-96E8-1CC6-2EBD1D2B2A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90" t="16805" r="17388" b="18766"/>
            <a:stretch/>
          </p:blipFill>
          <p:spPr bwMode="auto">
            <a:xfrm>
              <a:off x="10530045" y="2165076"/>
              <a:ext cx="409324" cy="4037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C777F6B-241E-6C15-60D9-492CCF49F107}"/>
                </a:ext>
              </a:extLst>
            </p:cNvPr>
            <p:cNvSpPr txBox="1"/>
            <p:nvPr/>
          </p:nvSpPr>
          <p:spPr>
            <a:xfrm>
              <a:off x="10195924" y="2561638"/>
              <a:ext cx="117697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ADX Destination</a:t>
              </a:r>
              <a:endParaRPr lang="en-CH" sz="1100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75FFC00-4B75-F737-330C-0887943F5A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24314" b="5130"/>
            <a:stretch/>
          </p:blipFill>
          <p:spPr>
            <a:xfrm>
              <a:off x="8987555" y="1409730"/>
              <a:ext cx="2880045" cy="1807291"/>
            </a:xfrm>
            <a:prstGeom prst="rect">
              <a:avLst/>
            </a:prstGeom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87F60DD-BBC1-C5D1-6747-261AAD7D8B8C}"/>
                </a:ext>
              </a:extLst>
            </p:cNvPr>
            <p:cNvSpPr/>
            <p:nvPr/>
          </p:nvSpPr>
          <p:spPr>
            <a:xfrm>
              <a:off x="11554149" y="2639229"/>
              <a:ext cx="536331" cy="4431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1A01770-C59A-C691-3695-6CDE6E54B52B}"/>
                </a:ext>
              </a:extLst>
            </p:cNvPr>
            <p:cNvSpPr/>
            <p:nvPr/>
          </p:nvSpPr>
          <p:spPr>
            <a:xfrm>
              <a:off x="10176645" y="2686020"/>
              <a:ext cx="1508332" cy="357171"/>
            </a:xfrm>
            <a:prstGeom prst="rect">
              <a:avLst/>
            </a:prstGeom>
            <a:pattFill prst="pct70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31791AB-2FDA-1F43-EE88-E64A43607D6A}"/>
                </a:ext>
              </a:extLst>
            </p:cNvPr>
            <p:cNvSpPr/>
            <p:nvPr/>
          </p:nvSpPr>
          <p:spPr>
            <a:xfrm>
              <a:off x="8987555" y="1429533"/>
              <a:ext cx="3018341" cy="2562660"/>
            </a:xfrm>
            <a:prstGeom prst="rect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916790-7BBB-9F59-ED2E-05DCD1C3CB18}"/>
              </a:ext>
            </a:extLst>
          </p:cNvPr>
          <p:cNvCxnSpPr>
            <a:cxnSpLocks/>
          </p:cNvCxnSpPr>
          <p:nvPr/>
        </p:nvCxnSpPr>
        <p:spPr>
          <a:xfrm flipV="1">
            <a:off x="7719646" y="4498440"/>
            <a:ext cx="2157868" cy="263563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C0BA211E-9741-416F-AF39-A626C8A916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58738" y="4612160"/>
            <a:ext cx="1928827" cy="614367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2E16AC7-FF4D-5D83-F897-2E806708C93C}"/>
              </a:ext>
            </a:extLst>
          </p:cNvPr>
          <p:cNvCxnSpPr>
            <a:cxnSpLocks/>
          </p:cNvCxnSpPr>
          <p:nvPr/>
        </p:nvCxnSpPr>
        <p:spPr>
          <a:xfrm>
            <a:off x="6879981" y="4919343"/>
            <a:ext cx="2874910" cy="23654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4" descr="Microsoft Azure Data Explorer - Badges - Credly">
            <a:extLst>
              <a:ext uri="{FF2B5EF4-FFF2-40B4-BE49-F238E27FC236}">
                <a16:creationId xmlns:a16="http://schemas.microsoft.com/office/drawing/2014/main" id="{6D9DD515-DF9C-E8E5-CA52-1AF7512F24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6B8C308-E27F-6FC9-914F-CDB8147B9FFC}"/>
              </a:ext>
            </a:extLst>
          </p:cNvPr>
          <p:cNvSpPr txBox="1"/>
          <p:nvPr/>
        </p:nvSpPr>
        <p:spPr>
          <a:xfrm>
            <a:off x="10195924" y="2306662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DC645AA6-0F91-C0F5-85EE-3A1CC01CED09}"/>
              </a:ext>
            </a:extLst>
          </p:cNvPr>
          <p:cNvSpPr/>
          <p:nvPr/>
        </p:nvSpPr>
        <p:spPr>
          <a:xfrm rot="157077">
            <a:off x="1598910" y="2862962"/>
            <a:ext cx="9152092" cy="2675976"/>
          </a:xfrm>
          <a:prstGeom prst="arc">
            <a:avLst>
              <a:gd name="adj1" fmla="val 10986593"/>
              <a:gd name="adj2" fmla="val 21578513"/>
            </a:avLst>
          </a:prstGeom>
          <a:ln w="22225"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748218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ADX, using </a:t>
            </a:r>
            <a:r>
              <a:rPr lang="en-US" dirty="0" err="1"/>
              <a:t>sql_request</a:t>
            </a:r>
            <a:r>
              <a:rPr lang="en-US" dirty="0"/>
              <a:t> plugin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1910100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247A6A-E57E-335C-A434-7CB2B29A196B}"/>
              </a:ext>
            </a:extLst>
          </p:cNvPr>
          <p:cNvSpPr txBox="1"/>
          <p:nvPr/>
        </p:nvSpPr>
        <p:spPr>
          <a:xfrm>
            <a:off x="2621631" y="2249979"/>
            <a:ext cx="8343447" cy="27084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.create-or-alter function  with 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(folder='Source’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,docstring='Get Measurement data from a SQL Server Database’)    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</a:t>
            </a:r>
            <a:r>
              <a:rPr lang="en-US" sz="1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Source_GetMeasurementFromSQL</a:t>
            </a:r>
            <a:r>
              <a:rPr lang="en-US" sz="1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string)</a:t>
            </a:r>
            <a:endParaRPr lang="en-US" sz="10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endParaRPr lang="en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let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tbl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evaluate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sql_request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('Server=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tcp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:&lt;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serverURL;Authentication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Active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Directory Integrated"</a:t>
            </a:r>
          </a:p>
          <a:p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;Initial Catalog=&lt;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databaseName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&gt;',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strcat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('select * from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Core.Measurement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</a:t>
            </a:r>
            <a:r>
              <a:rPr lang="en-US" sz="1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sz="1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', </a:t>
            </a:r>
            <a:r>
              <a:rPr lang="en-US" sz="1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: (Ts: datetime,          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int,            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SignalId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int</a:t>
            </a:r>
            <a:b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,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MeasurementValue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real,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MeasurementText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string,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MeasurementContext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string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,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CreatedAt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datetime) 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;</a:t>
            </a:r>
            <a:endParaRPr lang="en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tbl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6B8C308-E27F-6FC9-914F-CDB8147B9FFC}"/>
              </a:ext>
            </a:extLst>
          </p:cNvPr>
          <p:cNvSpPr txBox="1"/>
          <p:nvPr/>
        </p:nvSpPr>
        <p:spPr>
          <a:xfrm>
            <a:off x="10146222" y="2365789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pic>
        <p:nvPicPr>
          <p:cNvPr id="8" name="Picture 4" descr="Microsoft Azure Data Explorer - Badges - Credly">
            <a:extLst>
              <a:ext uri="{FF2B5EF4-FFF2-40B4-BE49-F238E27FC236}">
                <a16:creationId xmlns:a16="http://schemas.microsoft.com/office/drawing/2014/main" id="{CF1C3884-EF97-37AD-0FAE-F9DDF14537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83EC9B1-218F-43C5-0D69-7B4AF76EF5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505" y="3365717"/>
            <a:ext cx="1916685" cy="916847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4033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038BCA2-F925-390B-15CA-73E44F8AB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417" y="5428666"/>
            <a:ext cx="6436002" cy="132606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ADX, using </a:t>
            </a:r>
            <a:r>
              <a:rPr lang="en-US" dirty="0" err="1"/>
              <a:t>sql_request</a:t>
            </a:r>
            <a:r>
              <a:rPr lang="en-US" dirty="0"/>
              <a:t> plugin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1910100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8CDAC0-9869-D3F5-DE28-D6049FF123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6" name="Arrow: Bent 35">
            <a:extLst>
              <a:ext uri="{FF2B5EF4-FFF2-40B4-BE49-F238E27FC236}">
                <a16:creationId xmlns:a16="http://schemas.microsoft.com/office/drawing/2014/main" id="{056CD600-1C1D-9402-8C27-D4007B4DA75D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pic>
        <p:nvPicPr>
          <p:cNvPr id="53" name="Picture 4" descr="Microsoft Azure Data Explorer - Badges - Credly">
            <a:extLst>
              <a:ext uri="{FF2B5EF4-FFF2-40B4-BE49-F238E27FC236}">
                <a16:creationId xmlns:a16="http://schemas.microsoft.com/office/drawing/2014/main" id="{6D9DD515-DF9C-E8E5-CA52-1AF7512F24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6B8C308-E27F-6FC9-914F-CDB8147B9FFC}"/>
              </a:ext>
            </a:extLst>
          </p:cNvPr>
          <p:cNvSpPr txBox="1"/>
          <p:nvPr/>
        </p:nvSpPr>
        <p:spPr>
          <a:xfrm>
            <a:off x="10195924" y="2306662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A20A5-0354-AD78-C689-BE26A983250B}"/>
              </a:ext>
            </a:extLst>
          </p:cNvPr>
          <p:cNvSpPr txBox="1"/>
          <p:nvPr/>
        </p:nvSpPr>
        <p:spPr>
          <a:xfrm>
            <a:off x="2621631" y="2803925"/>
            <a:ext cx="8864955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ADXFetchCommand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</a:t>
            </a:r>
            <a:r>
              <a:rPr lang="de-CH" sz="10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".</a:t>
            </a:r>
            <a:r>
              <a:rPr lang="de-CH" sz="10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set-or-append</a:t>
            </a:r>
            <a:r>
              <a:rPr lang="de-CH" sz="10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='2023-06-27’,</a:t>
            </a:r>
            <a:b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tags='[\"LoadedAt:2023-07-11T09:48:09.433\«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,\"SlicedImportObject_Id:211B15C1-A81C-EE11-A9BB-6045BD9EC272\«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,\"PipelineRun_Id:040fdeb5-a201-4e29-8a3e-7f8bc979bfe0\«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,\"ExtentFingerprint:20230627\«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,\"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SourceFunction:Source_GetMeasurementFromExternalMeasurement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\"]') &lt;|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Source_GetMeasurementFromExternalMeasurement</a:t>
            </a:r>
            <a:r>
              <a:rPr lang="de-CH" sz="10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(20230627)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ADXDropExtentCommand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".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drop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extents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&lt;| .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extents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tags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'ExtentFingerprint:20230627'",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ADXCountRowsInExtentCommand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".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extents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tags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'PipelineRun_Id:040fdeb5-a201-...c979bfe0’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tags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'ExtentFingerprint:20230627’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|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summarize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RowCount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sum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RowCount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)",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}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0B7C28-31B0-CA57-BF3C-F3AEADE165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8505" y="3365717"/>
            <a:ext cx="1916685" cy="916847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7F2DA57-BAEF-380F-BE0A-D470CCDECE7B}"/>
              </a:ext>
            </a:extLst>
          </p:cNvPr>
          <p:cNvCxnSpPr/>
          <p:nvPr/>
        </p:nvCxnSpPr>
        <p:spPr>
          <a:xfrm flipV="1">
            <a:off x="5336931" y="5240215"/>
            <a:ext cx="0" cy="95836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9B628A4-7D7A-593C-DDD9-E210DFFB28A2}"/>
              </a:ext>
            </a:extLst>
          </p:cNvPr>
          <p:cNvSpPr/>
          <p:nvPr/>
        </p:nvSpPr>
        <p:spPr>
          <a:xfrm>
            <a:off x="2991104" y="4004253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</a:t>
            </a:r>
            <a:endParaRPr lang="en-CH" sz="160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FED59BF-8F4D-FA32-413E-E02D8D1BE529}"/>
              </a:ext>
            </a:extLst>
          </p:cNvPr>
          <p:cNvSpPr/>
          <p:nvPr/>
        </p:nvSpPr>
        <p:spPr>
          <a:xfrm>
            <a:off x="6436223" y="5974633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</a:t>
            </a:r>
            <a:endParaRPr lang="en-CH" sz="16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8E58CEE-0FB3-F8CE-9E48-75CA3A3BDEEE}"/>
              </a:ext>
            </a:extLst>
          </p:cNvPr>
          <p:cNvSpPr/>
          <p:nvPr/>
        </p:nvSpPr>
        <p:spPr>
          <a:xfrm>
            <a:off x="2980848" y="2936442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</a:t>
            </a:r>
            <a:endParaRPr lang="en-CH" sz="16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9D8D4E4-1B9F-2B50-6537-0F73F8637B5C}"/>
              </a:ext>
            </a:extLst>
          </p:cNvPr>
          <p:cNvSpPr/>
          <p:nvPr/>
        </p:nvSpPr>
        <p:spPr>
          <a:xfrm>
            <a:off x="7733345" y="5975050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</a:t>
            </a:r>
            <a:endParaRPr lang="en-CH" sz="16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6B3EC78-5D70-DFAF-EA83-DDC9084D8A60}"/>
              </a:ext>
            </a:extLst>
          </p:cNvPr>
          <p:cNvSpPr/>
          <p:nvPr/>
        </p:nvSpPr>
        <p:spPr>
          <a:xfrm>
            <a:off x="2983906" y="4337737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3</a:t>
            </a:r>
            <a:endParaRPr lang="en-CH" sz="160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FB10B8F-824D-7DFE-FA41-8F56FD2C6647}"/>
              </a:ext>
            </a:extLst>
          </p:cNvPr>
          <p:cNvSpPr/>
          <p:nvPr/>
        </p:nvSpPr>
        <p:spPr>
          <a:xfrm>
            <a:off x="9049133" y="5376117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3</a:t>
            </a:r>
            <a:endParaRPr lang="en-CH" sz="1600" dirty="0"/>
          </a:p>
        </p:txBody>
      </p:sp>
    </p:spTree>
    <p:extLst>
      <p:ext uri="{BB962C8B-B14F-4D97-AF65-F5344CB8AC3E}">
        <p14:creationId xmlns:p14="http://schemas.microsoft.com/office/powerpoint/2010/main" val="2746906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5F5C-9225-ADD2-F127-1DFCD343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 to ADX, using external table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74848-9744-389E-02BF-34F1518EDEA6}"/>
              </a:ext>
            </a:extLst>
          </p:cNvPr>
          <p:cNvSpPr txBox="1"/>
          <p:nvPr/>
        </p:nvSpPr>
        <p:spPr>
          <a:xfrm>
            <a:off x="3254253" y="1842472"/>
            <a:ext cx="7520724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-alter external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Source_ExternalMeasurement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(['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b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dynamic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EventProcessedUtcTime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PartitionId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EventEnqueuedUtcTime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IoTHub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dynamic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kind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partition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FileDate:datetime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pathformat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datetime_pattern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yyyy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/MM/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FileDate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dataformat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multijson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(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h@'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abfss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://&lt;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&gt;@&lt;storageAccount&gt;.dfs.core.windows.net/&lt;Folder&gt;;impersonate'</a:t>
            </a:r>
          </a:p>
          <a:p>
            <a:r>
              <a:rPr lang="en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)</a:t>
            </a:r>
          </a:p>
          <a:p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with (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FileExtension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folder='Source')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59B866-3DA7-160C-B77D-A342829A0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3091419"/>
            <a:ext cx="2166953" cy="214314"/>
          </a:xfrm>
          <a:prstGeom prst="rect">
            <a:avLst/>
          </a:prstGeom>
        </p:spPr>
      </p:pic>
      <p:pic>
        <p:nvPicPr>
          <p:cNvPr id="8" name="Picture 6" descr="Azure Data Lake Storage Connector - Mule 4">
            <a:extLst>
              <a:ext uri="{FF2B5EF4-FFF2-40B4-BE49-F238E27FC236}">
                <a16:creationId xmlns:a16="http://schemas.microsoft.com/office/drawing/2014/main" id="{589AACCE-E11E-FBA0-1676-16DE842701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1030821" y="1832233"/>
            <a:ext cx="386202" cy="47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E6DC62-5C69-AA1E-0A1D-ADBFBE1486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" y="3388238"/>
            <a:ext cx="2166953" cy="595141"/>
          </a:xfrm>
          <a:prstGeom prst="rect">
            <a:avLst/>
          </a:prstGeom>
        </p:spPr>
      </p:pic>
      <p:pic>
        <p:nvPicPr>
          <p:cNvPr id="11" name="Picture 4" descr="Microsoft Azure Data Explorer - Badges - Credly">
            <a:extLst>
              <a:ext uri="{FF2B5EF4-FFF2-40B4-BE49-F238E27FC236}">
                <a16:creationId xmlns:a16="http://schemas.microsoft.com/office/drawing/2014/main" id="{D2745A83-7BBB-8CEC-1B62-E1CBDD067B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AFA74C-FB04-05A1-5F0D-5653D941056E}"/>
              </a:ext>
            </a:extLst>
          </p:cNvPr>
          <p:cNvSpPr txBox="1"/>
          <p:nvPr/>
        </p:nvSpPr>
        <p:spPr>
          <a:xfrm>
            <a:off x="10195924" y="2306662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5EB8A0-4E7C-0A14-552D-12E075C6D0B1}"/>
              </a:ext>
            </a:extLst>
          </p:cNvPr>
          <p:cNvSpPr txBox="1"/>
          <p:nvPr/>
        </p:nvSpPr>
        <p:spPr>
          <a:xfrm>
            <a:off x="3254253" y="4462541"/>
            <a:ext cx="7520725" cy="1785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.create-or-alter function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Source_GetMeasurementFromExternalMeasurement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string)</a:t>
            </a:r>
          </a:p>
          <a:p>
            <a:r>
              <a:rPr lang="en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external_table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Source_ExternalMeasurement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FileDate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msg_IoTHub_ConnectionDeviceId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IoTHub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ConnectionDeviceId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’]</a:t>
            </a:r>
            <a:b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,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msg_IoTHub_EnqueuedTime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IoTHub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EnqueuedTime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’]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mv-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expand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bagexpansion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extend timestamp, values.id,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values.v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values.q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values.t</a:t>
            </a:r>
          </a:p>
          <a:p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project Ts,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SignalId,MeasurementValue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MeasurementText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MeasurementContext,CreatedAt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</a:p>
          <a:p>
            <a:r>
              <a:rPr lang="en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01DED4-7041-E1FF-8349-97AFDF181F03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Data lake</a:t>
            </a:r>
            <a:endParaRPr lang="en-CH" sz="1100" dirty="0"/>
          </a:p>
        </p:txBody>
      </p:sp>
    </p:spTree>
    <p:extLst>
      <p:ext uri="{BB962C8B-B14F-4D97-AF65-F5344CB8AC3E}">
        <p14:creationId xmlns:p14="http://schemas.microsoft.com/office/powerpoint/2010/main" val="879456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Right 31">
            <a:extLst>
              <a:ext uri="{FF2B5EF4-FFF2-40B4-BE49-F238E27FC236}">
                <a16:creationId xmlns:a16="http://schemas.microsoft.com/office/drawing/2014/main" id="{F8F6545A-DFED-ED4F-4C41-FDD1FD7870CE}"/>
              </a:ext>
            </a:extLst>
          </p:cNvPr>
          <p:cNvSpPr/>
          <p:nvPr/>
        </p:nvSpPr>
        <p:spPr>
          <a:xfrm>
            <a:off x="2589288" y="1791411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BD528-D726-2807-80A2-0525C41D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" y="254911"/>
            <a:ext cx="10515600" cy="1325563"/>
          </a:xfrm>
        </p:spPr>
        <p:txBody>
          <a:bodyPr/>
          <a:lstStyle/>
          <a:p>
            <a:r>
              <a:rPr lang="en-GB" dirty="0"/>
              <a:t>Supported ADX Ingest Paths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10246-7D26-7CC2-F92C-3DED4CE19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88" y="2995089"/>
            <a:ext cx="1331413" cy="2164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F0CC2-B006-036A-7819-38CEB4AE6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" t="2253"/>
          <a:stretch/>
        </p:blipFill>
        <p:spPr>
          <a:xfrm>
            <a:off x="5078914" y="4285846"/>
            <a:ext cx="1769364" cy="2025124"/>
          </a:xfrm>
          <a:prstGeom prst="rect">
            <a:avLst/>
          </a:prstGeom>
        </p:spPr>
      </p:pic>
      <p:pic>
        <p:nvPicPr>
          <p:cNvPr id="9" name="Picture 4" descr="Microsoft Azure Data Explorer - Badges - Credly">
            <a:extLst>
              <a:ext uri="{FF2B5EF4-FFF2-40B4-BE49-F238E27FC236}">
                <a16:creationId xmlns:a16="http://schemas.microsoft.com/office/drawing/2014/main" id="{6DBF8062-C603-CDA2-9B19-C74676B0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840548" y="2416098"/>
            <a:ext cx="615023" cy="60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2101B05-DDE9-E45B-EF6B-6B994CB40F73}"/>
              </a:ext>
            </a:extLst>
          </p:cNvPr>
          <p:cNvSpPr/>
          <p:nvPr/>
        </p:nvSpPr>
        <p:spPr>
          <a:xfrm>
            <a:off x="9673286" y="1453896"/>
            <a:ext cx="804672" cy="52303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H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4593974-67A7-1AB2-C343-1C4C64BCE350}"/>
              </a:ext>
            </a:extLst>
          </p:cNvPr>
          <p:cNvGrpSpPr/>
          <p:nvPr/>
        </p:nvGrpSpPr>
        <p:grpSpPr>
          <a:xfrm>
            <a:off x="5000579" y="1697952"/>
            <a:ext cx="1736364" cy="661992"/>
            <a:chOff x="4762835" y="2036280"/>
            <a:chExt cx="1736364" cy="6619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49C189-5DF4-C40A-B663-C75B1ECA1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70425" y="2036280"/>
              <a:ext cx="1528774" cy="661992"/>
            </a:xfrm>
            <a:prstGeom prst="rect">
              <a:avLst/>
            </a:prstGeom>
          </p:spPr>
        </p:pic>
        <p:pic>
          <p:nvPicPr>
            <p:cNvPr id="22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9BF1C7C-6F56-C2E1-728C-6CC6731BC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2835" y="2218965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A3A9797-293B-411C-471D-C3E401251A8F}"/>
              </a:ext>
            </a:extLst>
          </p:cNvPr>
          <p:cNvSpPr/>
          <p:nvPr/>
        </p:nvSpPr>
        <p:spPr>
          <a:xfrm>
            <a:off x="2589288" y="2691836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9F1DF8-A605-067C-69AC-771CC0A3B6BD}"/>
              </a:ext>
            </a:extLst>
          </p:cNvPr>
          <p:cNvGrpSpPr/>
          <p:nvPr/>
        </p:nvGrpSpPr>
        <p:grpSpPr>
          <a:xfrm>
            <a:off x="5023439" y="2582117"/>
            <a:ext cx="1713504" cy="676280"/>
            <a:chOff x="4785695" y="2920445"/>
            <a:chExt cx="1713504" cy="6762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1E3DC-FEC3-BCA8-F540-6F7A41F43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75188" y="2920445"/>
              <a:ext cx="1524011" cy="676280"/>
            </a:xfrm>
            <a:prstGeom prst="rect">
              <a:avLst/>
            </a:prstGeom>
          </p:spPr>
        </p:pic>
        <p:pic>
          <p:nvPicPr>
            <p:cNvPr id="2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81107AC6-2A16-B7BF-3351-CF5F0086D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5695" y="3107872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9878BD2-5FDD-7194-8659-4059AD6B1492}"/>
              </a:ext>
            </a:extLst>
          </p:cNvPr>
          <p:cNvSpPr/>
          <p:nvPr/>
        </p:nvSpPr>
        <p:spPr>
          <a:xfrm flipH="1">
            <a:off x="1944193" y="1462564"/>
            <a:ext cx="733355" cy="52303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2933385-CA92-B4B1-B9B8-D9583A47CF29}"/>
              </a:ext>
            </a:extLst>
          </p:cNvPr>
          <p:cNvSpPr/>
          <p:nvPr/>
        </p:nvSpPr>
        <p:spPr>
          <a:xfrm>
            <a:off x="2593841" y="4965751"/>
            <a:ext cx="2429598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78218CC-A02E-6C46-EDC1-A6C137619B7E}"/>
              </a:ext>
            </a:extLst>
          </p:cNvPr>
          <p:cNvGrpSpPr/>
          <p:nvPr/>
        </p:nvGrpSpPr>
        <p:grpSpPr>
          <a:xfrm>
            <a:off x="2905709" y="4885497"/>
            <a:ext cx="1707788" cy="642942"/>
            <a:chOff x="2381698" y="5157478"/>
            <a:chExt cx="1707788" cy="642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293A1B-F180-5E86-E0BF-0FBD23F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89288" y="5157478"/>
              <a:ext cx="1500198" cy="642942"/>
            </a:xfrm>
            <a:prstGeom prst="rect">
              <a:avLst/>
            </a:prstGeom>
          </p:spPr>
        </p:pic>
        <p:pic>
          <p:nvPicPr>
            <p:cNvPr id="24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44E03E16-3B44-11F4-1860-3F47E645B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698" y="531493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707ADC93-34AD-8CE0-73B3-B8C7C2975B03}"/>
              </a:ext>
            </a:extLst>
          </p:cNvPr>
          <p:cNvSpPr/>
          <p:nvPr/>
        </p:nvSpPr>
        <p:spPr>
          <a:xfrm>
            <a:off x="7014863" y="4376532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D0D246C-5115-C6C1-5604-0DB85E8F854C}"/>
              </a:ext>
            </a:extLst>
          </p:cNvPr>
          <p:cNvSpPr/>
          <p:nvPr/>
        </p:nvSpPr>
        <p:spPr>
          <a:xfrm>
            <a:off x="7014863" y="5407701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2FD5530-3453-D6D6-0850-8A4F3E1540CC}"/>
              </a:ext>
            </a:extLst>
          </p:cNvPr>
          <p:cNvGrpSpPr/>
          <p:nvPr/>
        </p:nvGrpSpPr>
        <p:grpSpPr>
          <a:xfrm>
            <a:off x="7159778" y="4305274"/>
            <a:ext cx="1716861" cy="661992"/>
            <a:chOff x="7159778" y="4826482"/>
            <a:chExt cx="1716861" cy="6619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395A23-8786-7310-AAC5-75A4699DE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47865" y="4826482"/>
              <a:ext cx="1528774" cy="661992"/>
            </a:xfrm>
            <a:prstGeom prst="rect">
              <a:avLst/>
            </a:prstGeom>
          </p:spPr>
        </p:pic>
        <p:pic>
          <p:nvPicPr>
            <p:cNvPr id="26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BD8B6CC8-7E9A-8461-7E89-458A4E1CD4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778" y="500002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803F08-809F-E8C1-B856-041FBE5A1749}"/>
              </a:ext>
            </a:extLst>
          </p:cNvPr>
          <p:cNvGrpSpPr/>
          <p:nvPr/>
        </p:nvGrpSpPr>
        <p:grpSpPr>
          <a:xfrm>
            <a:off x="7249007" y="5297982"/>
            <a:ext cx="1726489" cy="676280"/>
            <a:chOff x="6480256" y="3785328"/>
            <a:chExt cx="1726489" cy="6762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7907D0-04BF-4EA0-4F30-F30546D7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82734" y="3785328"/>
              <a:ext cx="1524011" cy="676280"/>
            </a:xfrm>
            <a:prstGeom prst="rect">
              <a:avLst/>
            </a:prstGeom>
          </p:spPr>
        </p:pic>
        <p:pic>
          <p:nvPicPr>
            <p:cNvPr id="25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18F82A1C-337C-3735-0F6D-662F8A492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0256" y="3970924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EFAEDCB-A016-89E9-4EFF-74E0D66B78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1911" y="2943933"/>
            <a:ext cx="3044230" cy="820046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20CF38-AC16-6A49-54AA-506C80496FA2}"/>
              </a:ext>
            </a:extLst>
          </p:cNvPr>
          <p:cNvCxnSpPr/>
          <p:nvPr/>
        </p:nvCxnSpPr>
        <p:spPr>
          <a:xfrm>
            <a:off x="2451257" y="4078224"/>
            <a:ext cx="726343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8ED48DE-D870-B259-BFF4-3BA3A1B938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46237" y="5800237"/>
            <a:ext cx="2574229" cy="865699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17F324-469B-1776-173A-28C89A9D45DD}"/>
              </a:ext>
            </a:extLst>
          </p:cNvPr>
          <p:cNvSpPr txBox="1"/>
          <p:nvPr/>
        </p:nvSpPr>
        <p:spPr>
          <a:xfrm>
            <a:off x="5491046" y="4069080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lake</a:t>
            </a:r>
            <a:endParaRPr lang="en-CH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452746E-EBF3-D4B8-E19D-6B2DA1CA5C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93198" y="2995089"/>
            <a:ext cx="1425979" cy="1923144"/>
          </a:xfrm>
          <a:prstGeom prst="rect">
            <a:avLst/>
          </a:prstGeom>
        </p:spPr>
      </p:pic>
      <p:pic>
        <p:nvPicPr>
          <p:cNvPr id="48" name="Picture 2" descr="SQL Database (generic) | Microsoft Azure Color">
            <a:extLst>
              <a:ext uri="{FF2B5EF4-FFF2-40B4-BE49-F238E27FC236}">
                <a16:creationId xmlns:a16="http://schemas.microsoft.com/office/drawing/2014/main" id="{9B435AD2-99F6-8C7D-F70D-AC1B4D42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55" y="2416098"/>
            <a:ext cx="386587" cy="51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18140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6C688A-0D86-E358-8B2D-BAC61C82F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3091419"/>
            <a:ext cx="2166953" cy="214314"/>
          </a:xfrm>
          <a:prstGeom prst="rect">
            <a:avLst/>
          </a:prstGeom>
        </p:spPr>
      </p:pic>
      <p:pic>
        <p:nvPicPr>
          <p:cNvPr id="8" name="Picture 6" descr="Azure Data Lake Storage Connector - Mule 4">
            <a:extLst>
              <a:ext uri="{FF2B5EF4-FFF2-40B4-BE49-F238E27FC236}">
                <a16:creationId xmlns:a16="http://schemas.microsoft.com/office/drawing/2014/main" id="{B4DE0306-C28C-32B1-9B82-8FC64B2CC4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1030821" y="1832233"/>
            <a:ext cx="386202" cy="47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2BF538-E529-FCA1-88D7-F87AEA999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" y="3388238"/>
            <a:ext cx="2166953" cy="5951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CF0DFEC-9650-B1D3-B507-DCA1A0DA1572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Data lake</a:t>
            </a:r>
            <a:endParaRPr lang="en-CH" sz="1100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2038BCA2-F925-390B-15CA-73E44F8AB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3417" y="5428666"/>
            <a:ext cx="6436002" cy="132606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143E650-06E1-E835-0302-99A521BE07E3}"/>
              </a:ext>
            </a:extLst>
          </p:cNvPr>
          <p:cNvSpPr txBox="1"/>
          <p:nvPr/>
        </p:nvSpPr>
        <p:spPr>
          <a:xfrm>
            <a:off x="2636161" y="2811104"/>
            <a:ext cx="6151752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'2022-11-18'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'2022-11-20'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SQLtoADXusingADXFetch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'Core'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GetDataADXCommand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Source_GetMeasurementFromExternalMeasurement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 to ADX, using external table</a:t>
            </a:r>
            <a:endParaRPr lang="en-CH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8CDAC0-9869-D3F5-DE28-D6049FF123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6" name="Arrow: Bent 35">
            <a:extLst>
              <a:ext uri="{FF2B5EF4-FFF2-40B4-BE49-F238E27FC236}">
                <a16:creationId xmlns:a16="http://schemas.microsoft.com/office/drawing/2014/main" id="{056CD600-1C1D-9402-8C27-D4007B4DA75D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D356F5A-149B-9EF8-A1F6-D904998A347C}"/>
              </a:ext>
            </a:extLst>
          </p:cNvPr>
          <p:cNvGrpSpPr/>
          <p:nvPr/>
        </p:nvGrpSpPr>
        <p:grpSpPr>
          <a:xfrm>
            <a:off x="8913066" y="2741484"/>
            <a:ext cx="3171961" cy="2582463"/>
            <a:chOff x="8987555" y="1409730"/>
            <a:chExt cx="3171961" cy="2582463"/>
          </a:xfrm>
        </p:grpSpPr>
        <p:pic>
          <p:nvPicPr>
            <p:cNvPr id="22" name="Picture 4" descr="Microsoft Azure Data Explorer - Badges - Credly">
              <a:extLst>
                <a:ext uri="{FF2B5EF4-FFF2-40B4-BE49-F238E27FC236}">
                  <a16:creationId xmlns:a16="http://schemas.microsoft.com/office/drawing/2014/main" id="{82BD4F16-7A6D-96E8-1CC6-2EBD1D2B2A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90" t="16805" r="17388" b="18766"/>
            <a:stretch/>
          </p:blipFill>
          <p:spPr bwMode="auto">
            <a:xfrm>
              <a:off x="10530045" y="2165076"/>
              <a:ext cx="409324" cy="4037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C777F6B-241E-6C15-60D9-492CCF49F107}"/>
                </a:ext>
              </a:extLst>
            </p:cNvPr>
            <p:cNvSpPr txBox="1"/>
            <p:nvPr/>
          </p:nvSpPr>
          <p:spPr>
            <a:xfrm>
              <a:off x="10195924" y="2561638"/>
              <a:ext cx="117697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ADX Destination</a:t>
              </a:r>
              <a:endParaRPr lang="en-CH" sz="1100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75FFC00-4B75-F737-330C-0887943F5A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24314" b="5130"/>
            <a:stretch/>
          </p:blipFill>
          <p:spPr>
            <a:xfrm>
              <a:off x="8987555" y="1409730"/>
              <a:ext cx="2880045" cy="1807291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1A01770-C59A-C691-3695-6CDE6E54B52B}"/>
                </a:ext>
              </a:extLst>
            </p:cNvPr>
            <p:cNvSpPr/>
            <p:nvPr/>
          </p:nvSpPr>
          <p:spPr>
            <a:xfrm>
              <a:off x="10176645" y="2686020"/>
              <a:ext cx="1508332" cy="200613"/>
            </a:xfrm>
            <a:prstGeom prst="rect">
              <a:avLst/>
            </a:prstGeom>
            <a:pattFill prst="pct70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31791AB-2FDA-1F43-EE88-E64A43607D6A}"/>
                </a:ext>
              </a:extLst>
            </p:cNvPr>
            <p:cNvSpPr/>
            <p:nvPr/>
          </p:nvSpPr>
          <p:spPr>
            <a:xfrm>
              <a:off x="8987555" y="1429533"/>
              <a:ext cx="3171961" cy="2562660"/>
            </a:xfrm>
            <a:prstGeom prst="rect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87F60DD-BBC1-C5D1-6747-261AAD7D8B8C}"/>
                </a:ext>
              </a:extLst>
            </p:cNvPr>
            <p:cNvSpPr/>
            <p:nvPr/>
          </p:nvSpPr>
          <p:spPr>
            <a:xfrm>
              <a:off x="10013301" y="2606768"/>
              <a:ext cx="1900030" cy="6300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916790-7BBB-9F59-ED2E-05DCD1C3CB18}"/>
              </a:ext>
            </a:extLst>
          </p:cNvPr>
          <p:cNvCxnSpPr>
            <a:cxnSpLocks/>
          </p:cNvCxnSpPr>
          <p:nvPr/>
        </p:nvCxnSpPr>
        <p:spPr>
          <a:xfrm flipV="1">
            <a:off x="8698203" y="4110388"/>
            <a:ext cx="994424" cy="62027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C0BA211E-9741-416F-AF39-A626C8A916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58738" y="4612160"/>
            <a:ext cx="1928827" cy="614367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2E16AC7-FF4D-5D83-F897-2E806708C93C}"/>
              </a:ext>
            </a:extLst>
          </p:cNvPr>
          <p:cNvCxnSpPr>
            <a:cxnSpLocks/>
          </p:cNvCxnSpPr>
          <p:nvPr/>
        </p:nvCxnSpPr>
        <p:spPr>
          <a:xfrm>
            <a:off x="6879981" y="4919343"/>
            <a:ext cx="2874910" cy="23654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4" descr="Microsoft Azure Data Explorer - Badges - Credly">
            <a:extLst>
              <a:ext uri="{FF2B5EF4-FFF2-40B4-BE49-F238E27FC236}">
                <a16:creationId xmlns:a16="http://schemas.microsoft.com/office/drawing/2014/main" id="{6D9DD515-DF9C-E8E5-CA52-1AF7512F24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6B8C308-E27F-6FC9-914F-CDB8147B9FFC}"/>
              </a:ext>
            </a:extLst>
          </p:cNvPr>
          <p:cNvSpPr txBox="1"/>
          <p:nvPr/>
        </p:nvSpPr>
        <p:spPr>
          <a:xfrm>
            <a:off x="10195924" y="2306662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DC645AA6-0F91-C0F5-85EE-3A1CC01CED09}"/>
              </a:ext>
            </a:extLst>
          </p:cNvPr>
          <p:cNvSpPr/>
          <p:nvPr/>
        </p:nvSpPr>
        <p:spPr>
          <a:xfrm rot="157077">
            <a:off x="1598910" y="2515669"/>
            <a:ext cx="9152092" cy="2675976"/>
          </a:xfrm>
          <a:prstGeom prst="arc">
            <a:avLst>
              <a:gd name="adj1" fmla="val 10986593"/>
              <a:gd name="adj2" fmla="val 21578513"/>
            </a:avLst>
          </a:prstGeom>
          <a:ln w="22225"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684A80-173E-34A1-4F28-A9A910A9183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47468" y="4014748"/>
            <a:ext cx="2337559" cy="16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41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F8571-4D39-D96A-B24C-525D7B766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12830-C050-8829-AAF6-8F65C5647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Feedback</a:t>
            </a:r>
          </a:p>
          <a:p>
            <a:r>
              <a:rPr lang="en-US" dirty="0"/>
              <a:t>Migrate the code to “official” Git Repo</a:t>
            </a:r>
          </a:p>
          <a:p>
            <a:r>
              <a:rPr lang="en-US" dirty="0"/>
              <a:t>Automate Deployment</a:t>
            </a:r>
          </a:p>
          <a:p>
            <a:r>
              <a:rPr lang="en-US" dirty="0"/>
              <a:t>Documentation changes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086253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C0902-D077-6811-B5E4-126A70D75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points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92CD8-809D-B501-7284-8465F4CE0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feedback</a:t>
            </a:r>
          </a:p>
          <a:p>
            <a:r>
              <a:rPr lang="en-US" dirty="0"/>
              <a:t>Useful tags</a:t>
            </a:r>
          </a:p>
          <a:p>
            <a:r>
              <a:rPr lang="en-US" dirty="0"/>
              <a:t>“load command” controlled from ADX if data is landed in the data lake 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Only single day</a:t>
            </a:r>
            <a:br>
              <a:rPr lang="en-US" dirty="0"/>
            </a:br>
            <a:r>
              <a:rPr lang="en-US" dirty="0"/>
              <a:t>make sense?</a:t>
            </a:r>
            <a:endParaRPr lang="en-CH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D0A193FF-9035-8FA5-C010-385B205DA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2006" y="3346194"/>
            <a:ext cx="7562850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4636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C0902-D077-6811-B5E4-126A70D75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Points to discuss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92CD8-809D-B501-7284-8465F4CE0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General feedback</a:t>
            </a:r>
          </a:p>
          <a:p>
            <a:r>
              <a:rPr lang="en-US" dirty="0"/>
              <a:t>Useful tags</a:t>
            </a:r>
          </a:p>
          <a:p>
            <a:r>
              <a:rPr lang="en-US" dirty="0"/>
              <a:t>Use “.ingest command” -&gt; controlled from ADX if data is landed in the data lake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Less expensive</a:t>
            </a:r>
          </a:p>
          <a:p>
            <a:pPr lvl="1"/>
            <a:r>
              <a:rPr lang="en-US" dirty="0"/>
              <a:t>Better performance</a:t>
            </a:r>
          </a:p>
          <a:p>
            <a:pPr lvl="1"/>
            <a:r>
              <a:rPr lang="en-US" dirty="0"/>
              <a:t>“No” control on the meta data side, if used with [async]</a:t>
            </a:r>
          </a:p>
          <a:p>
            <a:pPr lvl="1"/>
            <a:r>
              <a:rPr lang="en-US" dirty="0"/>
              <a:t>No wildcards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I assume, for </a:t>
            </a:r>
            <a:r>
              <a:rPr lang="en-US" dirty="0" err="1"/>
              <a:t>AdX</a:t>
            </a:r>
            <a:r>
              <a:rPr lang="en-US" dirty="0"/>
              <a:t> only single day slices make sense?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C60799-C556-89FE-4992-4CDF797A756B}"/>
              </a:ext>
            </a:extLst>
          </p:cNvPr>
          <p:cNvSpPr txBox="1"/>
          <p:nvPr/>
        </p:nvSpPr>
        <p:spPr>
          <a:xfrm>
            <a:off x="1162171" y="3030498"/>
            <a:ext cx="10132902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ingest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async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into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Measurement</a:t>
            </a:r>
          </a:p>
          <a:p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h'https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://xxx.blob.core…./slicedimport/raw…/FatoryEdge_Core_ent…_20211125.parquet;managed_identity=system'</a:t>
            </a:r>
          </a:p>
          <a:p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format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parquet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</p:txBody>
      </p:sp>
      <p:sp>
        <p:nvSpPr>
          <p:cNvPr id="5" name="Callout: Bent Line 4">
            <a:extLst>
              <a:ext uri="{FF2B5EF4-FFF2-40B4-BE49-F238E27FC236}">
                <a16:creationId xmlns:a16="http://schemas.microsoft.com/office/drawing/2014/main" id="{C2223EF6-5B95-2630-FE66-A72E8E647A1E}"/>
              </a:ext>
            </a:extLst>
          </p:cNvPr>
          <p:cNvSpPr/>
          <p:nvPr/>
        </p:nvSpPr>
        <p:spPr>
          <a:xfrm>
            <a:off x="5955182" y="1352004"/>
            <a:ext cx="3573125" cy="1085462"/>
          </a:xfrm>
          <a:prstGeom prst="borderCallout2">
            <a:avLst>
              <a:gd name="adj1" fmla="val 18750"/>
              <a:gd name="adj2" fmla="val -1599"/>
              <a:gd name="adj3" fmla="val 18750"/>
              <a:gd name="adj4" fmla="val -16667"/>
              <a:gd name="adj5" fmla="val 93386"/>
              <a:gd name="adj6" fmla="val -70540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CH" sz="1100" b="1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CH" sz="1100" b="1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creationTime</a:t>
            </a:r>
            <a:r>
              <a:rPr lang="de-CH" sz="1100" b="1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CH" sz="1100" b="1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CH" sz="1100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"2021-11-25"</a:t>
            </a:r>
            <a:r>
              <a:rPr lang="de-CH" sz="1100" b="1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de-CH" sz="11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"tags"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: </a:t>
            </a:r>
          </a:p>
          <a:p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   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de-CH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CH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Source:PipelineLoad</a:t>
            </a:r>
            <a:r>
              <a:rPr lang="de-CH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de-CH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"LoadedAt:2023-05-04T05:24:10.583"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de-CH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"SlicedImportObject_Id:6DD4A13A-…-BF79"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F5ADE905-58AC-731E-1B82-507E1458FB4F}"/>
              </a:ext>
            </a:extLst>
          </p:cNvPr>
          <p:cNvSpPr/>
          <p:nvPr/>
        </p:nvSpPr>
        <p:spPr>
          <a:xfrm>
            <a:off x="8421408" y="443647"/>
            <a:ext cx="3573125" cy="1085462"/>
          </a:xfrm>
          <a:prstGeom prst="borderCallout2">
            <a:avLst>
              <a:gd name="adj1" fmla="val 18750"/>
              <a:gd name="adj2" fmla="val -1599"/>
              <a:gd name="adj3" fmla="val 18750"/>
              <a:gd name="adj4" fmla="val -16667"/>
              <a:gd name="adj5" fmla="val 51537"/>
              <a:gd name="adj6" fmla="val -2612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"2021-11-25"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,"SlicedImportObject_Id:4FC9A0…A23E7F7"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,"PipelineRun_Id:04d26153-99…710ca6d2"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,"ExtentFingerprint:20211125"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</p:spTree>
    <p:extLst>
      <p:ext uri="{BB962C8B-B14F-4D97-AF65-F5344CB8AC3E}">
        <p14:creationId xmlns:p14="http://schemas.microsoft.com/office/powerpoint/2010/main" val="25149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Eisberg Wasser Bilder - Kostenloser Download auf Freepik">
            <a:extLst>
              <a:ext uri="{FF2B5EF4-FFF2-40B4-BE49-F238E27FC236}">
                <a16:creationId xmlns:a16="http://schemas.microsoft.com/office/drawing/2014/main" id="{AA6EC09E-05CE-BBA6-7EB6-3CEA4ADF6B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r="8555"/>
          <a:stretch/>
        </p:blipFill>
        <p:spPr bwMode="auto">
          <a:xfrm>
            <a:off x="-340" y="10"/>
            <a:ext cx="819530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80F98BC-230C-37EB-79A8-432D4FA14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961860"/>
            <a:ext cx="4620584" cy="109131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Meinrad Weiss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Senior Cloud Solution Architect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Microsoft</a:t>
            </a:r>
            <a:endParaRPr lang="en-CH" dirty="0">
              <a:solidFill>
                <a:srgbClr val="FFFFFF"/>
              </a:solidFill>
            </a:endParaRPr>
          </a:p>
        </p:txBody>
      </p:sp>
      <p:pic>
        <p:nvPicPr>
          <p:cNvPr id="1026" name="Picture 2" descr="Eisberg Wasser Bilder - Kostenloser Download auf Freepik">
            <a:extLst>
              <a:ext uri="{FF2B5EF4-FFF2-40B4-BE49-F238E27FC236}">
                <a16:creationId xmlns:a16="http://schemas.microsoft.com/office/drawing/2014/main" id="{AB8958C2-6768-D819-43FF-ADA6AF9917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0" r="23907"/>
          <a:stretch/>
        </p:blipFill>
        <p:spPr bwMode="auto">
          <a:xfrm>
            <a:off x="6622484" y="4906"/>
            <a:ext cx="5657990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35B4AA53-F5C9-143A-3CFD-195CC121DCA7}"/>
              </a:ext>
            </a:extLst>
          </p:cNvPr>
          <p:cNvSpPr/>
          <p:nvPr/>
        </p:nvSpPr>
        <p:spPr>
          <a:xfrm>
            <a:off x="4912242" y="1347746"/>
            <a:ext cx="4957562" cy="4503867"/>
          </a:xfrm>
          <a:prstGeom prst="rightArrow">
            <a:avLst>
              <a:gd name="adj1" fmla="val 84180"/>
              <a:gd name="adj2" fmla="val 18513"/>
            </a:avLst>
          </a:prstGeom>
          <a:solidFill>
            <a:schemeClr val="accent6">
              <a:lumMod val="60000"/>
              <a:lumOff val="4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1" name="Picture 2" descr="Eisberg Wasser Bilder - Kostenloser Download auf Freepik">
            <a:extLst>
              <a:ext uri="{FF2B5EF4-FFF2-40B4-BE49-F238E27FC236}">
                <a16:creationId xmlns:a16="http://schemas.microsoft.com/office/drawing/2014/main" id="{0B8FFAB4-03D6-1DF1-214D-A2C8705282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3" t="36534" r="31544" b="56329"/>
          <a:stretch/>
        </p:blipFill>
        <p:spPr bwMode="auto">
          <a:xfrm>
            <a:off x="5224540" y="2463377"/>
            <a:ext cx="3467986" cy="433181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Eisberg Wasser Bilder - Kostenloser Download auf Freepik">
            <a:extLst>
              <a:ext uri="{FF2B5EF4-FFF2-40B4-BE49-F238E27FC236}">
                <a16:creationId xmlns:a16="http://schemas.microsoft.com/office/drawing/2014/main" id="{9D7BCD5E-F2C4-7FC0-A42B-35E4882E45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4" t="45316" r="31751" b="43799"/>
          <a:stretch/>
        </p:blipFill>
        <p:spPr bwMode="auto">
          <a:xfrm>
            <a:off x="5224540" y="2990030"/>
            <a:ext cx="3467989" cy="660543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Eisberg Wasser Bilder - Kostenloser Download auf Freepik">
            <a:extLst>
              <a:ext uri="{FF2B5EF4-FFF2-40B4-BE49-F238E27FC236}">
                <a16:creationId xmlns:a16="http://schemas.microsoft.com/office/drawing/2014/main" id="{7E82AE19-7E30-432A-6C36-AC2300EC88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79" t="70033" r="32287" b="10694"/>
          <a:stretch/>
        </p:blipFill>
        <p:spPr bwMode="auto">
          <a:xfrm>
            <a:off x="5224540" y="4682028"/>
            <a:ext cx="3467988" cy="1169585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Eisberg Wasser Bilder - Kostenloser Download auf Freepik">
            <a:extLst>
              <a:ext uri="{FF2B5EF4-FFF2-40B4-BE49-F238E27FC236}">
                <a16:creationId xmlns:a16="http://schemas.microsoft.com/office/drawing/2014/main" id="{9C3F2447-8505-D349-9113-BF194ECBCB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76" t="55666" r="31990" b="30234"/>
          <a:stretch/>
        </p:blipFill>
        <p:spPr bwMode="auto">
          <a:xfrm>
            <a:off x="5224541" y="3737129"/>
            <a:ext cx="3467985" cy="855585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457A-357A-8719-226B-0FD11809FB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8"/>
            <a:ext cx="4620584" cy="3032174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Sliced Data Migration Toolbox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4400" dirty="0">
                <a:solidFill>
                  <a:srgbClr val="FFFFFF"/>
                </a:solidFill>
              </a:rPr>
              <a:t>(SDMT)</a:t>
            </a:r>
            <a:endParaRPr lang="en-CH" sz="4400" dirty="0">
              <a:solidFill>
                <a:srgbClr val="FFFFFF"/>
              </a:solidFill>
            </a:endParaRPr>
          </a:p>
        </p:txBody>
      </p:sp>
      <p:pic>
        <p:nvPicPr>
          <p:cNvPr id="5" name="Picture 2" descr="Eisberg Wasser Bilder - Kostenloser Download auf Freepik">
            <a:extLst>
              <a:ext uri="{FF2B5EF4-FFF2-40B4-BE49-F238E27FC236}">
                <a16:creationId xmlns:a16="http://schemas.microsoft.com/office/drawing/2014/main" id="{442E9367-58C2-0EFC-101E-C779A27DF3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23330" r="18760" b="65917"/>
          <a:stretch/>
        </p:blipFill>
        <p:spPr bwMode="auto">
          <a:xfrm>
            <a:off x="5215539" y="1958614"/>
            <a:ext cx="3476987" cy="418207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Eisberg Wasser Bilder - Kostenloser Download auf Freepik">
            <a:extLst>
              <a:ext uri="{FF2B5EF4-FFF2-40B4-BE49-F238E27FC236}">
                <a16:creationId xmlns:a16="http://schemas.microsoft.com/office/drawing/2014/main" id="{240A7A93-7FBF-65B2-E7EE-0AF9BD2DB4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11996" r="18760" b="77251"/>
          <a:stretch/>
        </p:blipFill>
        <p:spPr bwMode="auto">
          <a:xfrm>
            <a:off x="5215539" y="1453701"/>
            <a:ext cx="3476987" cy="418208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D351502-C2DE-321A-C559-5CE36D5C52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50958" y="3141891"/>
            <a:ext cx="508682" cy="50868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B6706917-3701-09FD-F359-90320A814F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374" y="2596112"/>
            <a:ext cx="442208" cy="442208"/>
          </a:xfrm>
          <a:prstGeom prst="rect">
            <a:avLst/>
          </a:prstGeom>
        </p:spPr>
      </p:pic>
      <p:pic>
        <p:nvPicPr>
          <p:cNvPr id="9" name="Picture 6" descr="Azure Data Lake Storage Connector - Mule 4">
            <a:extLst>
              <a:ext uri="{FF2B5EF4-FFF2-40B4-BE49-F238E27FC236}">
                <a16:creationId xmlns:a16="http://schemas.microsoft.com/office/drawing/2014/main" id="{B7CEBB08-E99F-99F4-1171-4EC37CC1D4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10103610" y="3733774"/>
            <a:ext cx="399972" cy="49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2402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487EB-02B6-8325-A7BF-F84AECB38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ChatGPT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EF549-48B4-7FBA-56D4-610DCFA88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484" y="1450919"/>
            <a:ext cx="5219738" cy="4100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7DF5C5-17E7-ECEB-A831-75ED64FD2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307" y="152819"/>
            <a:ext cx="3281386" cy="26384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A22CD5-DF7B-C401-6207-B1FE3E805C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4803" y="4125012"/>
            <a:ext cx="5124487" cy="24717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FC3AF8-39BE-83A5-FDA2-A2B6DB65B6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6728" y="423399"/>
            <a:ext cx="5095912" cy="364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4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64F47E-37DB-3943-3A7A-2402D1BE8235}"/>
              </a:ext>
            </a:extLst>
          </p:cNvPr>
          <p:cNvSpPr txBox="1"/>
          <p:nvPr/>
        </p:nvSpPr>
        <p:spPr>
          <a:xfrm>
            <a:off x="451520" y="279874"/>
            <a:ext cx="10515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-apple-system"/>
              </a:rPr>
              <a:t>C</a:t>
            </a:r>
            <a:r>
              <a:rPr lang="en-US" b="0" i="0" dirty="0">
                <a:solidFill>
                  <a:srgbClr val="0070C0"/>
                </a:solidFill>
                <a:effectLst/>
                <a:latin typeface="-apple-system"/>
              </a:rPr>
              <a:t>an you please list the input parameter the following stored procedure Id just like to get a table with the parameters (name, data type, default value, purpose). The table should be formatted as a raw MD table.</a:t>
            </a:r>
            <a:endParaRPr lang="en-CH" dirty="0">
              <a:solidFill>
                <a:srgbClr val="0070C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EAECF6-E3B6-0EC1-5F48-350D4FC4E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148" y="1089932"/>
            <a:ext cx="1109696" cy="51007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FA9513-33DB-0CCB-D459-6992611C3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054" y="1073681"/>
            <a:ext cx="3473243" cy="35243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AA7959-49CC-E9A9-67FD-50A4CCC437C4}"/>
              </a:ext>
            </a:extLst>
          </p:cNvPr>
          <p:cNvSpPr txBox="1"/>
          <p:nvPr/>
        </p:nvSpPr>
        <p:spPr>
          <a:xfrm>
            <a:off x="2210161" y="5291386"/>
            <a:ext cx="3725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-apple-system"/>
              </a:rPr>
              <a:t>C</a:t>
            </a:r>
            <a:r>
              <a:rPr lang="en-US" b="0" i="0" dirty="0">
                <a:solidFill>
                  <a:srgbClr val="0070C0"/>
                </a:solidFill>
                <a:effectLst/>
                <a:latin typeface="-apple-system"/>
              </a:rPr>
              <a:t>an you please generate the raw MD?</a:t>
            </a:r>
            <a:endParaRPr lang="en-CH" dirty="0">
              <a:solidFill>
                <a:srgbClr val="0070C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9EB010-D921-E8F1-B083-4E4462B5D9E7}"/>
              </a:ext>
            </a:extLst>
          </p:cNvPr>
          <p:cNvSpPr txBox="1"/>
          <p:nvPr/>
        </p:nvSpPr>
        <p:spPr>
          <a:xfrm>
            <a:off x="5490734" y="2268122"/>
            <a:ext cx="6365845" cy="30162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| Parameter Name | Data Type | Default Value | Purpose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--- | --- | --- | ---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@LowWaterMark | DATE | '2022.01.01' | The lower bound of the date range to generate slices for.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@HigWaterMark | DATE | '2022.03.01' | The upper bound of the date range to generate slices for.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@Resolution | VARCHAR(25) | 'day' | The resolution of the slices to generate. Can be 'day' or 'month'.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@SourceSystemName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source system.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@SourceSchema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source schema.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@SourceObject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source object.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@GetDataCommand | </a:t>
            </a:r>
            <a:r>
              <a:rPr lang="en-US" sz="1000" dirty="0" err="1">
                <a:solidFill>
                  <a:schemeClr val="bg1"/>
                </a:solidFill>
              </a:rPr>
              <a:t>nvarchar</a:t>
            </a:r>
            <a:r>
              <a:rPr lang="en-US" sz="1000" dirty="0">
                <a:solidFill>
                  <a:schemeClr val="bg1"/>
                </a:solidFill>
              </a:rPr>
              <a:t>(max) | NULL | The command to retrieve data from the source object.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@DateFilterAttributeName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date filter attribute.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@DateFilterAttributeType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data type of the date filter attribute.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@DestinationSchema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destination schema.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@DestinationObject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destination object.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@ContainerName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container to store the slices in.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@AlternativeRootFolder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If provided, then this value is used instead of the @SourceSystemName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  to create the directory path.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@MaxRowsPerFile | int | NULL | The maximum number of rows to include in each slice file.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@IngestionMappingName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ingestion mapping to use. |</a:t>
            </a:r>
          </a:p>
          <a:p>
            <a:endParaRPr lang="en-CH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2342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83745-2A9E-D8F0-BE4D-F5385CA28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Meta Data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100A-C8BC-E152-EEDB-AAE45F1D5DC7}"/>
              </a:ext>
            </a:extLst>
          </p:cNvPr>
          <p:cNvSpPr txBox="1"/>
          <p:nvPr/>
        </p:nvSpPr>
        <p:spPr>
          <a:xfrm>
            <a:off x="838200" y="1425783"/>
            <a:ext cx="11264622" cy="409342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'2002-06-01'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'2002-08-01'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05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'Month'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AdventureWorksLTXXX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adftopowerbi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MeasurementID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[Name],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MeasurementNumber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[Color],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SellStartDate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FROM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].[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MeasurementX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SellStartDate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SalesLT_SDMT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@ContainerName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AlternativeRootFolder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MaxRowsPerFile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</a:p>
          <a:p>
            <a:endParaRPr lang="en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de-CH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AdventureWorksLTXXX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DDD40D-7747-0B4C-ED74-41DE3C240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397" y="5845377"/>
            <a:ext cx="10455501" cy="473937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884876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83745-2A9E-D8F0-BE4D-F5385CA28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Meta Data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100A-C8BC-E152-EEDB-AAE45F1D5DC7}"/>
              </a:ext>
            </a:extLst>
          </p:cNvPr>
          <p:cNvSpPr txBox="1"/>
          <p:nvPr/>
        </p:nvSpPr>
        <p:spPr>
          <a:xfrm>
            <a:off x="838200" y="1425783"/>
            <a:ext cx="11264622" cy="409342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'2002-06-01'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'2002-08-01'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05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r>
              <a:rPr lang="en-US" sz="1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AdventureWorksLTXXX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adftopowerbi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MeasurementID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[Name],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MeasurementNumber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[Color],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SellStartDate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FROM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].[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MeasurementX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SellStartDate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SalesLT_SDMT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@ContainerName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AlternativeRootFolder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MaxRowsPerFile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</a:p>
          <a:p>
            <a:endParaRPr lang="en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de-CH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AdventureWorksLTXXX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E57C6C-E75A-396F-0F55-2E079D029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144" y="5289002"/>
            <a:ext cx="8572563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89446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32EF7-3B70-92C6-FE97-FDC20080C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Meta Data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AE685E-3E9D-5A53-C938-A122690A1EF9}"/>
              </a:ext>
            </a:extLst>
          </p:cNvPr>
          <p:cNvSpPr txBox="1"/>
          <p:nvPr/>
        </p:nvSpPr>
        <p:spPr>
          <a:xfrm>
            <a:off x="941975" y="1432009"/>
            <a:ext cx="10411825" cy="52629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INTO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[Core]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SlicedImportObject_Id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FilterDataCommand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DestinationSchema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DestinationPath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DestinationFileName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MaxRowsPerFile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'37C8B38B-B913-4593-B1F2-68EDCB5DC60F'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SalesOrderHeader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SalesOrderID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RevisionNumber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OrderDate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[Status] FROM 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].[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SalesOrderHeader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'WHERE [</a:t>
            </a:r>
            <a:r>
              <a:rPr lang="de-CH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SalesOrderID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&lt; 71815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AdventureWorksLT_SalesLT_Sliced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SalesOrderHeader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adf-to-powerbi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raw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/SalesOrderID_lt71815'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'SalesOrderHeader_lt71815'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</a:p>
          <a:p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CH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288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Right 31">
            <a:extLst>
              <a:ext uri="{FF2B5EF4-FFF2-40B4-BE49-F238E27FC236}">
                <a16:creationId xmlns:a16="http://schemas.microsoft.com/office/drawing/2014/main" id="{F8F6545A-DFED-ED4F-4C41-FDD1FD7870CE}"/>
              </a:ext>
            </a:extLst>
          </p:cNvPr>
          <p:cNvSpPr/>
          <p:nvPr/>
        </p:nvSpPr>
        <p:spPr>
          <a:xfrm>
            <a:off x="2589288" y="1791411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BD528-D726-2807-80A2-0525C41D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" y="254911"/>
            <a:ext cx="10515600" cy="1325563"/>
          </a:xfrm>
        </p:spPr>
        <p:txBody>
          <a:bodyPr/>
          <a:lstStyle/>
          <a:p>
            <a:r>
              <a:rPr lang="en-GB" dirty="0"/>
              <a:t>Supported ADX Ingest Paths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10246-7D26-7CC2-F92C-3DED4CE19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88" y="2995089"/>
            <a:ext cx="1331413" cy="2164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F0CC2-B006-036A-7819-38CEB4AE6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" t="2253"/>
          <a:stretch/>
        </p:blipFill>
        <p:spPr>
          <a:xfrm>
            <a:off x="5078914" y="4285846"/>
            <a:ext cx="1769364" cy="2025124"/>
          </a:xfrm>
          <a:prstGeom prst="rect">
            <a:avLst/>
          </a:prstGeom>
        </p:spPr>
      </p:pic>
      <p:pic>
        <p:nvPicPr>
          <p:cNvPr id="9" name="Picture 4" descr="Microsoft Azure Data Explorer - Badges - Credly">
            <a:extLst>
              <a:ext uri="{FF2B5EF4-FFF2-40B4-BE49-F238E27FC236}">
                <a16:creationId xmlns:a16="http://schemas.microsoft.com/office/drawing/2014/main" id="{6DBF8062-C603-CDA2-9B19-C74676B0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840548" y="2416098"/>
            <a:ext cx="615023" cy="60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2101B05-DDE9-E45B-EF6B-6B994CB40F73}"/>
              </a:ext>
            </a:extLst>
          </p:cNvPr>
          <p:cNvSpPr/>
          <p:nvPr/>
        </p:nvSpPr>
        <p:spPr>
          <a:xfrm>
            <a:off x="9673286" y="1453896"/>
            <a:ext cx="804672" cy="5317236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H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4593974-67A7-1AB2-C343-1C4C64BCE350}"/>
              </a:ext>
            </a:extLst>
          </p:cNvPr>
          <p:cNvGrpSpPr/>
          <p:nvPr/>
        </p:nvGrpSpPr>
        <p:grpSpPr>
          <a:xfrm>
            <a:off x="5000579" y="1697952"/>
            <a:ext cx="1736364" cy="661992"/>
            <a:chOff x="4762835" y="2036280"/>
            <a:chExt cx="1736364" cy="6619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49C189-5DF4-C40A-B663-C75B1ECA1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70425" y="2036280"/>
              <a:ext cx="1528774" cy="661992"/>
            </a:xfrm>
            <a:prstGeom prst="rect">
              <a:avLst/>
            </a:prstGeom>
          </p:spPr>
        </p:pic>
        <p:pic>
          <p:nvPicPr>
            <p:cNvPr id="22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9BF1C7C-6F56-C2E1-728C-6CC6731BC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2835" y="2218965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A3A9797-293B-411C-471D-C3E401251A8F}"/>
              </a:ext>
            </a:extLst>
          </p:cNvPr>
          <p:cNvSpPr/>
          <p:nvPr/>
        </p:nvSpPr>
        <p:spPr>
          <a:xfrm>
            <a:off x="2589288" y="2691836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9F1DF8-A605-067C-69AC-771CC0A3B6BD}"/>
              </a:ext>
            </a:extLst>
          </p:cNvPr>
          <p:cNvGrpSpPr/>
          <p:nvPr/>
        </p:nvGrpSpPr>
        <p:grpSpPr>
          <a:xfrm>
            <a:off x="5023439" y="2582117"/>
            <a:ext cx="1713504" cy="676280"/>
            <a:chOff x="4785695" y="2920445"/>
            <a:chExt cx="1713504" cy="6762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1E3DC-FEC3-BCA8-F540-6F7A41F43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75188" y="2920445"/>
              <a:ext cx="1524011" cy="676280"/>
            </a:xfrm>
            <a:prstGeom prst="rect">
              <a:avLst/>
            </a:prstGeom>
          </p:spPr>
        </p:pic>
        <p:pic>
          <p:nvPicPr>
            <p:cNvPr id="2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81107AC6-2A16-B7BF-3351-CF5F0086D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5695" y="3107872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9878BD2-5FDD-7194-8659-4059AD6B1492}"/>
              </a:ext>
            </a:extLst>
          </p:cNvPr>
          <p:cNvSpPr/>
          <p:nvPr/>
        </p:nvSpPr>
        <p:spPr>
          <a:xfrm flipH="1">
            <a:off x="1944192" y="1462564"/>
            <a:ext cx="733355" cy="53085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2933385-CA92-B4B1-B9B8-D9583A47CF29}"/>
              </a:ext>
            </a:extLst>
          </p:cNvPr>
          <p:cNvSpPr/>
          <p:nvPr/>
        </p:nvSpPr>
        <p:spPr>
          <a:xfrm>
            <a:off x="2593841" y="4965751"/>
            <a:ext cx="2429598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78218CC-A02E-6C46-EDC1-A6C137619B7E}"/>
              </a:ext>
            </a:extLst>
          </p:cNvPr>
          <p:cNvGrpSpPr/>
          <p:nvPr/>
        </p:nvGrpSpPr>
        <p:grpSpPr>
          <a:xfrm>
            <a:off x="2905709" y="4885497"/>
            <a:ext cx="1707788" cy="642942"/>
            <a:chOff x="2381698" y="5157478"/>
            <a:chExt cx="1707788" cy="642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293A1B-F180-5E86-E0BF-0FBD23F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89288" y="5157478"/>
              <a:ext cx="1500198" cy="642942"/>
            </a:xfrm>
            <a:prstGeom prst="rect">
              <a:avLst/>
            </a:prstGeom>
          </p:spPr>
        </p:pic>
        <p:pic>
          <p:nvPicPr>
            <p:cNvPr id="24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44E03E16-3B44-11F4-1860-3F47E645B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698" y="531493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707ADC93-34AD-8CE0-73B3-B8C7C2975B03}"/>
              </a:ext>
            </a:extLst>
          </p:cNvPr>
          <p:cNvSpPr/>
          <p:nvPr/>
        </p:nvSpPr>
        <p:spPr>
          <a:xfrm>
            <a:off x="7014863" y="4376532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D0D246C-5115-C6C1-5604-0DB85E8F854C}"/>
              </a:ext>
            </a:extLst>
          </p:cNvPr>
          <p:cNvSpPr/>
          <p:nvPr/>
        </p:nvSpPr>
        <p:spPr>
          <a:xfrm>
            <a:off x="7014863" y="5407701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2FD5530-3453-D6D6-0850-8A4F3E1540CC}"/>
              </a:ext>
            </a:extLst>
          </p:cNvPr>
          <p:cNvGrpSpPr/>
          <p:nvPr/>
        </p:nvGrpSpPr>
        <p:grpSpPr>
          <a:xfrm>
            <a:off x="7159778" y="4305274"/>
            <a:ext cx="1716861" cy="661992"/>
            <a:chOff x="7159778" y="4826482"/>
            <a:chExt cx="1716861" cy="6619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395A23-8786-7310-AAC5-75A4699DE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47865" y="4826482"/>
              <a:ext cx="1528774" cy="661992"/>
            </a:xfrm>
            <a:prstGeom prst="rect">
              <a:avLst/>
            </a:prstGeom>
          </p:spPr>
        </p:pic>
        <p:pic>
          <p:nvPicPr>
            <p:cNvPr id="26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BD8B6CC8-7E9A-8461-7E89-458A4E1CD4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778" y="500002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803F08-809F-E8C1-B856-041FBE5A1749}"/>
              </a:ext>
            </a:extLst>
          </p:cNvPr>
          <p:cNvGrpSpPr/>
          <p:nvPr/>
        </p:nvGrpSpPr>
        <p:grpSpPr>
          <a:xfrm>
            <a:off x="7249007" y="5297982"/>
            <a:ext cx="1726489" cy="676280"/>
            <a:chOff x="6480256" y="3785328"/>
            <a:chExt cx="1726489" cy="6762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7907D0-04BF-4EA0-4F30-F30546D7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82734" y="3785328"/>
              <a:ext cx="1524011" cy="676280"/>
            </a:xfrm>
            <a:prstGeom prst="rect">
              <a:avLst/>
            </a:prstGeom>
          </p:spPr>
        </p:pic>
        <p:pic>
          <p:nvPicPr>
            <p:cNvPr id="25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18F82A1C-337C-3735-0F6D-662F8A492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0256" y="3970924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EFAEDCB-A016-89E9-4EFF-74E0D66B78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1911" y="2943933"/>
            <a:ext cx="3044230" cy="820046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20CF38-AC16-6A49-54AA-506C80496FA2}"/>
              </a:ext>
            </a:extLst>
          </p:cNvPr>
          <p:cNvCxnSpPr/>
          <p:nvPr/>
        </p:nvCxnSpPr>
        <p:spPr>
          <a:xfrm>
            <a:off x="2451257" y="4078224"/>
            <a:ext cx="726343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8ED48DE-D870-B259-BFF4-3BA3A1B938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46237" y="5800237"/>
            <a:ext cx="2574229" cy="865699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17F324-469B-1776-173A-28C89A9D45DD}"/>
              </a:ext>
            </a:extLst>
          </p:cNvPr>
          <p:cNvSpPr txBox="1"/>
          <p:nvPr/>
        </p:nvSpPr>
        <p:spPr>
          <a:xfrm>
            <a:off x="5491046" y="4069080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lake</a:t>
            </a:r>
            <a:endParaRPr lang="en-CH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452746E-EBF3-D4B8-E19D-6B2DA1CA5C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93198" y="2995089"/>
            <a:ext cx="1425979" cy="1923144"/>
          </a:xfrm>
          <a:prstGeom prst="rect">
            <a:avLst/>
          </a:prstGeom>
        </p:spPr>
      </p:pic>
      <p:pic>
        <p:nvPicPr>
          <p:cNvPr id="48" name="Picture 2" descr="SQL Database (generic) | Microsoft Azure Color">
            <a:extLst>
              <a:ext uri="{FF2B5EF4-FFF2-40B4-BE49-F238E27FC236}">
                <a16:creationId xmlns:a16="http://schemas.microsoft.com/office/drawing/2014/main" id="{9B435AD2-99F6-8C7D-F70D-AC1B4D42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55" y="2416098"/>
            <a:ext cx="386587" cy="51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E19E0E-7706-7CB5-6A99-0B9E258042C5}"/>
              </a:ext>
            </a:extLst>
          </p:cNvPr>
          <p:cNvSpPr/>
          <p:nvPr/>
        </p:nvSpPr>
        <p:spPr>
          <a:xfrm>
            <a:off x="2451257" y="2416098"/>
            <a:ext cx="7529419" cy="427683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029A7C-BA51-FD39-40C8-C782FB980AD7}"/>
              </a:ext>
            </a:extLst>
          </p:cNvPr>
          <p:cNvSpPr/>
          <p:nvPr/>
        </p:nvSpPr>
        <p:spPr>
          <a:xfrm>
            <a:off x="9930088" y="5751576"/>
            <a:ext cx="649224" cy="92232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925379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F40A7-E98B-8D84-7062-9D68F4F71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Path’s and Performance</a:t>
            </a:r>
            <a:endParaRPr lang="en-CH" dirty="0"/>
          </a:p>
        </p:txBody>
      </p:sp>
      <p:pic>
        <p:nvPicPr>
          <p:cNvPr id="4" name="Picture 2" descr="SQL Database (generic) | Microsoft Azure Color">
            <a:extLst>
              <a:ext uri="{FF2B5EF4-FFF2-40B4-BE49-F238E27FC236}">
                <a16:creationId xmlns:a16="http://schemas.microsoft.com/office/drawing/2014/main" id="{68E401D5-5462-50B2-6413-19D7ECBC5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883" y="2843996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56E141-D469-3EB4-2F2A-8E621FE79057}"/>
              </a:ext>
            </a:extLst>
          </p:cNvPr>
          <p:cNvCxnSpPr>
            <a:cxnSpLocks/>
          </p:cNvCxnSpPr>
          <p:nvPr/>
        </p:nvCxnSpPr>
        <p:spPr>
          <a:xfrm flipV="1">
            <a:off x="4508357" y="3332018"/>
            <a:ext cx="2137109" cy="6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37EABC8-09E2-850C-2CD6-88D6791A760C}"/>
              </a:ext>
            </a:extLst>
          </p:cNvPr>
          <p:cNvCxnSpPr/>
          <p:nvPr/>
        </p:nvCxnSpPr>
        <p:spPr>
          <a:xfrm>
            <a:off x="4496358" y="3001391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28486B-B0BA-9E76-0D37-DBE0213AB537}"/>
              </a:ext>
            </a:extLst>
          </p:cNvPr>
          <p:cNvCxnSpPr>
            <a:cxnSpLocks/>
          </p:cNvCxnSpPr>
          <p:nvPr/>
        </p:nvCxnSpPr>
        <p:spPr>
          <a:xfrm>
            <a:off x="6176235" y="3001389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4" descr="Microsoft Azure Data Explorer - Badges - Credly">
            <a:extLst>
              <a:ext uri="{FF2B5EF4-FFF2-40B4-BE49-F238E27FC236}">
                <a16:creationId xmlns:a16="http://schemas.microsoft.com/office/drawing/2014/main" id="{A90DCDDB-A3C3-CE3B-D63B-DEA140A205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6839757" y="2896565"/>
            <a:ext cx="836196" cy="82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Azure Data Lake Storage Connector - Mule 4">
            <a:extLst>
              <a:ext uri="{FF2B5EF4-FFF2-40B4-BE49-F238E27FC236}">
                <a16:creationId xmlns:a16="http://schemas.microsoft.com/office/drawing/2014/main" id="{546CB37E-E2B9-0602-900F-D82EBCAE1B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5197634" y="2358061"/>
            <a:ext cx="772404" cy="94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C428137-96EB-1641-BAB4-71384D224E6F}"/>
              </a:ext>
            </a:extLst>
          </p:cNvPr>
          <p:cNvSpPr txBox="1"/>
          <p:nvPr/>
        </p:nvSpPr>
        <p:spPr>
          <a:xfrm>
            <a:off x="3647882" y="1859386"/>
            <a:ext cx="387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SQL -&gt; (data lake) -&gt; ADX</a:t>
            </a:r>
            <a:endParaRPr lang="en-CH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DD1EEE-167A-458B-E03A-E78FBA785DD0}"/>
              </a:ext>
            </a:extLst>
          </p:cNvPr>
          <p:cNvCxnSpPr>
            <a:cxnSpLocks/>
          </p:cNvCxnSpPr>
          <p:nvPr/>
        </p:nvCxnSpPr>
        <p:spPr>
          <a:xfrm flipV="1">
            <a:off x="4508357" y="3519909"/>
            <a:ext cx="2137109" cy="60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4657260-BC72-6D1B-DE1B-11997D54659F}"/>
              </a:ext>
            </a:extLst>
          </p:cNvPr>
          <p:cNvCxnSpPr>
            <a:cxnSpLocks/>
          </p:cNvCxnSpPr>
          <p:nvPr/>
        </p:nvCxnSpPr>
        <p:spPr>
          <a:xfrm>
            <a:off x="6176235" y="3153789"/>
            <a:ext cx="46923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421B65-171C-AE3A-D842-8AC76A9CBF53}"/>
              </a:ext>
            </a:extLst>
          </p:cNvPr>
          <p:cNvCxnSpPr>
            <a:cxnSpLocks/>
          </p:cNvCxnSpPr>
          <p:nvPr/>
        </p:nvCxnSpPr>
        <p:spPr>
          <a:xfrm>
            <a:off x="838200" y="559911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68EB2C-426B-48E7-14DA-696F3EE87CB7}"/>
              </a:ext>
            </a:extLst>
          </p:cNvPr>
          <p:cNvCxnSpPr>
            <a:cxnSpLocks/>
          </p:cNvCxnSpPr>
          <p:nvPr/>
        </p:nvCxnSpPr>
        <p:spPr>
          <a:xfrm>
            <a:off x="838200" y="6028607"/>
            <a:ext cx="46923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7E82B11-676A-5C15-6B33-D1A85CC69898}"/>
              </a:ext>
            </a:extLst>
          </p:cNvPr>
          <p:cNvSpPr txBox="1"/>
          <p:nvPr/>
        </p:nvSpPr>
        <p:spPr>
          <a:xfrm>
            <a:off x="1406236" y="5414449"/>
            <a:ext cx="2666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ADF/Synapse Copy activity</a:t>
            </a:r>
            <a:endParaRPr lang="en-CH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EDFF03-6926-4D23-204C-0ED681B12518}"/>
              </a:ext>
            </a:extLst>
          </p:cNvPr>
          <p:cNvSpPr txBox="1"/>
          <p:nvPr/>
        </p:nvSpPr>
        <p:spPr>
          <a:xfrm>
            <a:off x="1406235" y="5843941"/>
            <a:ext cx="21194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ADX “read request”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External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lang="en-CH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6D3AE60-376F-AC1F-A2AB-8C894D1A8E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071" y="2345763"/>
            <a:ext cx="2800767" cy="2272497"/>
          </a:xfrm>
          <a:prstGeom prst="rect">
            <a:avLst/>
          </a:prstGeom>
          <a:ln w="6350">
            <a:solidFill>
              <a:schemeClr val="accent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3927F34-B3F4-D24F-E6AB-DBCBF7AAFC5F}"/>
              </a:ext>
            </a:extLst>
          </p:cNvPr>
          <p:cNvSpPr txBox="1"/>
          <p:nvPr/>
        </p:nvSpPr>
        <p:spPr>
          <a:xfrm>
            <a:off x="618105" y="1520832"/>
            <a:ext cx="2800767" cy="707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TOP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10000000 Measurement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.*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de-CH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CROSS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de-CH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20221209</a:t>
            </a:r>
          </a:p>
        </p:txBody>
      </p:sp>
    </p:spTree>
    <p:extLst>
      <p:ext uri="{BB962C8B-B14F-4D97-AF65-F5344CB8AC3E}">
        <p14:creationId xmlns:p14="http://schemas.microsoft.com/office/powerpoint/2010/main" val="26361509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FCF7C-CFA9-7115-88F7-AB5D01C6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1026" name="Picture 2" descr="Eisberg Wasser Bilder - Kostenloser Download auf Freepik">
            <a:extLst>
              <a:ext uri="{FF2B5EF4-FFF2-40B4-BE49-F238E27FC236}">
                <a16:creationId xmlns:a16="http://schemas.microsoft.com/office/drawing/2014/main" id="{969438FF-F266-B562-E481-8BC2DF9306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3" t="-795" r="136" b="-815"/>
          <a:stretch/>
        </p:blipFill>
        <p:spPr bwMode="auto">
          <a:xfrm>
            <a:off x="2516589" y="2872792"/>
            <a:ext cx="5887939" cy="3951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E13E77D-1CD1-1F6B-AA58-27B3B262F316}"/>
              </a:ext>
            </a:extLst>
          </p:cNvPr>
          <p:cNvCxnSpPr>
            <a:cxnSpLocks/>
          </p:cNvCxnSpPr>
          <p:nvPr/>
        </p:nvCxnSpPr>
        <p:spPr>
          <a:xfrm flipV="1">
            <a:off x="4408721" y="799106"/>
            <a:ext cx="0" cy="5275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B925444-14A8-3189-CBC2-DF9B3FA3C731}"/>
              </a:ext>
            </a:extLst>
          </p:cNvPr>
          <p:cNvCxnSpPr>
            <a:cxnSpLocks/>
          </p:cNvCxnSpPr>
          <p:nvPr/>
        </p:nvCxnSpPr>
        <p:spPr>
          <a:xfrm flipV="1">
            <a:off x="7885708" y="732970"/>
            <a:ext cx="0" cy="5275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Eisberg Wasser Bilder - Kostenloser Download auf Freepik">
            <a:extLst>
              <a:ext uri="{FF2B5EF4-FFF2-40B4-BE49-F238E27FC236}">
                <a16:creationId xmlns:a16="http://schemas.microsoft.com/office/drawing/2014/main" id="{5C9147BE-DAA2-437B-825E-4915759295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11996" r="18760" b="77251"/>
          <a:stretch/>
        </p:blipFill>
        <p:spPr bwMode="auto">
          <a:xfrm>
            <a:off x="4408721" y="1999754"/>
            <a:ext cx="3476987" cy="41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55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Right 31">
            <a:extLst>
              <a:ext uri="{FF2B5EF4-FFF2-40B4-BE49-F238E27FC236}">
                <a16:creationId xmlns:a16="http://schemas.microsoft.com/office/drawing/2014/main" id="{F8F6545A-DFED-ED4F-4C41-FDD1FD7870CE}"/>
              </a:ext>
            </a:extLst>
          </p:cNvPr>
          <p:cNvSpPr/>
          <p:nvPr/>
        </p:nvSpPr>
        <p:spPr>
          <a:xfrm>
            <a:off x="2589288" y="1791411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BD528-D726-2807-80A2-0525C41D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" y="254911"/>
            <a:ext cx="10515600" cy="1325563"/>
          </a:xfrm>
        </p:spPr>
        <p:txBody>
          <a:bodyPr/>
          <a:lstStyle/>
          <a:p>
            <a:r>
              <a:rPr lang="en-GB" dirty="0"/>
              <a:t>Supported ADX Ingest Paths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10246-7D26-7CC2-F92C-3DED4CE19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88" y="2995089"/>
            <a:ext cx="1331413" cy="2164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F0CC2-B006-036A-7819-38CEB4AE6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" t="2253"/>
          <a:stretch/>
        </p:blipFill>
        <p:spPr>
          <a:xfrm>
            <a:off x="5078914" y="4285846"/>
            <a:ext cx="1769364" cy="2025124"/>
          </a:xfrm>
          <a:prstGeom prst="rect">
            <a:avLst/>
          </a:prstGeom>
        </p:spPr>
      </p:pic>
      <p:pic>
        <p:nvPicPr>
          <p:cNvPr id="9" name="Picture 4" descr="Microsoft Azure Data Explorer - Badges - Credly">
            <a:extLst>
              <a:ext uri="{FF2B5EF4-FFF2-40B4-BE49-F238E27FC236}">
                <a16:creationId xmlns:a16="http://schemas.microsoft.com/office/drawing/2014/main" id="{6DBF8062-C603-CDA2-9B19-C74676B0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840548" y="2416098"/>
            <a:ext cx="615023" cy="60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2101B05-DDE9-E45B-EF6B-6B994CB40F73}"/>
              </a:ext>
            </a:extLst>
          </p:cNvPr>
          <p:cNvSpPr/>
          <p:nvPr/>
        </p:nvSpPr>
        <p:spPr>
          <a:xfrm>
            <a:off x="9673286" y="1453896"/>
            <a:ext cx="804672" cy="5317236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H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4593974-67A7-1AB2-C343-1C4C64BCE350}"/>
              </a:ext>
            </a:extLst>
          </p:cNvPr>
          <p:cNvGrpSpPr/>
          <p:nvPr/>
        </p:nvGrpSpPr>
        <p:grpSpPr>
          <a:xfrm>
            <a:off x="5000579" y="1697952"/>
            <a:ext cx="1736364" cy="661992"/>
            <a:chOff x="4762835" y="2036280"/>
            <a:chExt cx="1736364" cy="6619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49C189-5DF4-C40A-B663-C75B1ECA1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70425" y="2036280"/>
              <a:ext cx="1528774" cy="661992"/>
            </a:xfrm>
            <a:prstGeom prst="rect">
              <a:avLst/>
            </a:prstGeom>
          </p:spPr>
        </p:pic>
        <p:pic>
          <p:nvPicPr>
            <p:cNvPr id="22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9BF1C7C-6F56-C2E1-728C-6CC6731BC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2835" y="2218965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A3A9797-293B-411C-471D-C3E401251A8F}"/>
              </a:ext>
            </a:extLst>
          </p:cNvPr>
          <p:cNvSpPr/>
          <p:nvPr/>
        </p:nvSpPr>
        <p:spPr>
          <a:xfrm>
            <a:off x="2589288" y="2691836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9F1DF8-A605-067C-69AC-771CC0A3B6BD}"/>
              </a:ext>
            </a:extLst>
          </p:cNvPr>
          <p:cNvGrpSpPr/>
          <p:nvPr/>
        </p:nvGrpSpPr>
        <p:grpSpPr>
          <a:xfrm>
            <a:off x="5023439" y="2582117"/>
            <a:ext cx="1713504" cy="676280"/>
            <a:chOff x="4785695" y="2920445"/>
            <a:chExt cx="1713504" cy="6762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1E3DC-FEC3-BCA8-F540-6F7A41F43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75188" y="2920445"/>
              <a:ext cx="1524011" cy="676280"/>
            </a:xfrm>
            <a:prstGeom prst="rect">
              <a:avLst/>
            </a:prstGeom>
          </p:spPr>
        </p:pic>
        <p:pic>
          <p:nvPicPr>
            <p:cNvPr id="2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81107AC6-2A16-B7BF-3351-CF5F0086D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5695" y="3107872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9878BD2-5FDD-7194-8659-4059AD6B1492}"/>
              </a:ext>
            </a:extLst>
          </p:cNvPr>
          <p:cNvSpPr/>
          <p:nvPr/>
        </p:nvSpPr>
        <p:spPr>
          <a:xfrm flipH="1">
            <a:off x="1944192" y="1462564"/>
            <a:ext cx="733355" cy="53085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2933385-CA92-B4B1-B9B8-D9583A47CF29}"/>
              </a:ext>
            </a:extLst>
          </p:cNvPr>
          <p:cNvSpPr/>
          <p:nvPr/>
        </p:nvSpPr>
        <p:spPr>
          <a:xfrm>
            <a:off x="2593841" y="4965751"/>
            <a:ext cx="2429598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78218CC-A02E-6C46-EDC1-A6C137619B7E}"/>
              </a:ext>
            </a:extLst>
          </p:cNvPr>
          <p:cNvGrpSpPr/>
          <p:nvPr/>
        </p:nvGrpSpPr>
        <p:grpSpPr>
          <a:xfrm>
            <a:off x="2905709" y="4885497"/>
            <a:ext cx="1707788" cy="642942"/>
            <a:chOff x="2381698" y="5157478"/>
            <a:chExt cx="1707788" cy="642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293A1B-F180-5E86-E0BF-0FBD23F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89288" y="5157478"/>
              <a:ext cx="1500198" cy="642942"/>
            </a:xfrm>
            <a:prstGeom prst="rect">
              <a:avLst/>
            </a:prstGeom>
          </p:spPr>
        </p:pic>
        <p:pic>
          <p:nvPicPr>
            <p:cNvPr id="24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44E03E16-3B44-11F4-1860-3F47E645B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698" y="531493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707ADC93-34AD-8CE0-73B3-B8C7C2975B03}"/>
              </a:ext>
            </a:extLst>
          </p:cNvPr>
          <p:cNvSpPr/>
          <p:nvPr/>
        </p:nvSpPr>
        <p:spPr>
          <a:xfrm>
            <a:off x="7014863" y="4376532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D0D246C-5115-C6C1-5604-0DB85E8F854C}"/>
              </a:ext>
            </a:extLst>
          </p:cNvPr>
          <p:cNvSpPr/>
          <p:nvPr/>
        </p:nvSpPr>
        <p:spPr>
          <a:xfrm>
            <a:off x="7014863" y="5407701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2FD5530-3453-D6D6-0850-8A4F3E1540CC}"/>
              </a:ext>
            </a:extLst>
          </p:cNvPr>
          <p:cNvGrpSpPr/>
          <p:nvPr/>
        </p:nvGrpSpPr>
        <p:grpSpPr>
          <a:xfrm>
            <a:off x="7159778" y="4305274"/>
            <a:ext cx="1716861" cy="661992"/>
            <a:chOff x="7159778" y="4826482"/>
            <a:chExt cx="1716861" cy="6619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395A23-8786-7310-AAC5-75A4699DE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47865" y="4826482"/>
              <a:ext cx="1528774" cy="661992"/>
            </a:xfrm>
            <a:prstGeom prst="rect">
              <a:avLst/>
            </a:prstGeom>
          </p:spPr>
        </p:pic>
        <p:pic>
          <p:nvPicPr>
            <p:cNvPr id="26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BD8B6CC8-7E9A-8461-7E89-458A4E1CD4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778" y="500002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803F08-809F-E8C1-B856-041FBE5A1749}"/>
              </a:ext>
            </a:extLst>
          </p:cNvPr>
          <p:cNvGrpSpPr/>
          <p:nvPr/>
        </p:nvGrpSpPr>
        <p:grpSpPr>
          <a:xfrm>
            <a:off x="7249007" y="5297982"/>
            <a:ext cx="1726489" cy="676280"/>
            <a:chOff x="6480256" y="3785328"/>
            <a:chExt cx="1726489" cy="6762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7907D0-04BF-4EA0-4F30-F30546D7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82734" y="3785328"/>
              <a:ext cx="1524011" cy="676280"/>
            </a:xfrm>
            <a:prstGeom prst="rect">
              <a:avLst/>
            </a:prstGeom>
          </p:spPr>
        </p:pic>
        <p:pic>
          <p:nvPicPr>
            <p:cNvPr id="25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18F82A1C-337C-3735-0F6D-662F8A492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0256" y="3970924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EFAEDCB-A016-89E9-4EFF-74E0D66B78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1911" y="2943933"/>
            <a:ext cx="3044230" cy="820046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20CF38-AC16-6A49-54AA-506C80496FA2}"/>
              </a:ext>
            </a:extLst>
          </p:cNvPr>
          <p:cNvCxnSpPr/>
          <p:nvPr/>
        </p:nvCxnSpPr>
        <p:spPr>
          <a:xfrm>
            <a:off x="2451257" y="4078224"/>
            <a:ext cx="726343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8ED48DE-D870-B259-BFF4-3BA3A1B938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46237" y="5800237"/>
            <a:ext cx="2574229" cy="865699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17F324-469B-1776-173A-28C89A9D45DD}"/>
              </a:ext>
            </a:extLst>
          </p:cNvPr>
          <p:cNvSpPr txBox="1"/>
          <p:nvPr/>
        </p:nvSpPr>
        <p:spPr>
          <a:xfrm>
            <a:off x="5491046" y="4069080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lake</a:t>
            </a:r>
            <a:endParaRPr lang="en-CH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452746E-EBF3-D4B8-E19D-6B2DA1CA5C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93198" y="2995089"/>
            <a:ext cx="1425979" cy="1923144"/>
          </a:xfrm>
          <a:prstGeom prst="rect">
            <a:avLst/>
          </a:prstGeom>
        </p:spPr>
      </p:pic>
      <p:pic>
        <p:nvPicPr>
          <p:cNvPr id="48" name="Picture 2" descr="SQL Database (generic) | Microsoft Azure Color">
            <a:extLst>
              <a:ext uri="{FF2B5EF4-FFF2-40B4-BE49-F238E27FC236}">
                <a16:creationId xmlns:a16="http://schemas.microsoft.com/office/drawing/2014/main" id="{9B435AD2-99F6-8C7D-F70D-AC1B4D42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55" y="2416098"/>
            <a:ext cx="386587" cy="51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E19E0E-7706-7CB5-6A99-0B9E258042C5}"/>
              </a:ext>
            </a:extLst>
          </p:cNvPr>
          <p:cNvSpPr/>
          <p:nvPr/>
        </p:nvSpPr>
        <p:spPr>
          <a:xfrm>
            <a:off x="2451257" y="3867912"/>
            <a:ext cx="7529419" cy="282502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029A7C-BA51-FD39-40C8-C782FB980AD7}"/>
              </a:ext>
            </a:extLst>
          </p:cNvPr>
          <p:cNvSpPr/>
          <p:nvPr/>
        </p:nvSpPr>
        <p:spPr>
          <a:xfrm>
            <a:off x="9930088" y="5751576"/>
            <a:ext cx="649224" cy="92232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5B8077-B8AC-E5B2-5A2C-14983BE00C7E}"/>
              </a:ext>
            </a:extLst>
          </p:cNvPr>
          <p:cNvSpPr/>
          <p:nvPr/>
        </p:nvSpPr>
        <p:spPr>
          <a:xfrm>
            <a:off x="2410707" y="1654981"/>
            <a:ext cx="7529419" cy="81805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0354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Right 31">
            <a:extLst>
              <a:ext uri="{FF2B5EF4-FFF2-40B4-BE49-F238E27FC236}">
                <a16:creationId xmlns:a16="http://schemas.microsoft.com/office/drawing/2014/main" id="{F8F6545A-DFED-ED4F-4C41-FDD1FD7870CE}"/>
              </a:ext>
            </a:extLst>
          </p:cNvPr>
          <p:cNvSpPr/>
          <p:nvPr/>
        </p:nvSpPr>
        <p:spPr>
          <a:xfrm>
            <a:off x="2589288" y="1791411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BD528-D726-2807-80A2-0525C41D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" y="254911"/>
            <a:ext cx="10515600" cy="1325563"/>
          </a:xfrm>
        </p:spPr>
        <p:txBody>
          <a:bodyPr/>
          <a:lstStyle/>
          <a:p>
            <a:r>
              <a:rPr lang="en-GB" dirty="0"/>
              <a:t>Supported ADX Ingest Paths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10246-7D26-7CC2-F92C-3DED4CE19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488" y="2995089"/>
            <a:ext cx="1331413" cy="2164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F0CC2-B006-036A-7819-38CEB4AE67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4" t="2253"/>
          <a:stretch/>
        </p:blipFill>
        <p:spPr>
          <a:xfrm>
            <a:off x="5078914" y="4285846"/>
            <a:ext cx="1769364" cy="2025124"/>
          </a:xfrm>
          <a:prstGeom prst="rect">
            <a:avLst/>
          </a:prstGeom>
        </p:spPr>
      </p:pic>
      <p:pic>
        <p:nvPicPr>
          <p:cNvPr id="9" name="Picture 4" descr="Microsoft Azure Data Explorer - Badges - Credly">
            <a:extLst>
              <a:ext uri="{FF2B5EF4-FFF2-40B4-BE49-F238E27FC236}">
                <a16:creationId xmlns:a16="http://schemas.microsoft.com/office/drawing/2014/main" id="{6DBF8062-C603-CDA2-9B19-C74676B0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840548" y="2416098"/>
            <a:ext cx="615023" cy="60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2101B05-DDE9-E45B-EF6B-6B994CB40F73}"/>
              </a:ext>
            </a:extLst>
          </p:cNvPr>
          <p:cNvSpPr/>
          <p:nvPr/>
        </p:nvSpPr>
        <p:spPr>
          <a:xfrm>
            <a:off x="9673286" y="1453896"/>
            <a:ext cx="804672" cy="5317236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H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4593974-67A7-1AB2-C343-1C4C64BCE350}"/>
              </a:ext>
            </a:extLst>
          </p:cNvPr>
          <p:cNvGrpSpPr/>
          <p:nvPr/>
        </p:nvGrpSpPr>
        <p:grpSpPr>
          <a:xfrm>
            <a:off x="5000579" y="1697952"/>
            <a:ext cx="1736364" cy="661992"/>
            <a:chOff x="4762835" y="2036280"/>
            <a:chExt cx="1736364" cy="6619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49C189-5DF4-C40A-B663-C75B1ECA1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70425" y="2036280"/>
              <a:ext cx="1528774" cy="661992"/>
            </a:xfrm>
            <a:prstGeom prst="rect">
              <a:avLst/>
            </a:prstGeom>
          </p:spPr>
        </p:pic>
        <p:pic>
          <p:nvPicPr>
            <p:cNvPr id="22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9BF1C7C-6F56-C2E1-728C-6CC6731BC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2835" y="2218965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A3A9797-293B-411C-471D-C3E401251A8F}"/>
              </a:ext>
            </a:extLst>
          </p:cNvPr>
          <p:cNvSpPr/>
          <p:nvPr/>
        </p:nvSpPr>
        <p:spPr>
          <a:xfrm>
            <a:off x="2589288" y="2691836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9F1DF8-A605-067C-69AC-771CC0A3B6BD}"/>
              </a:ext>
            </a:extLst>
          </p:cNvPr>
          <p:cNvGrpSpPr/>
          <p:nvPr/>
        </p:nvGrpSpPr>
        <p:grpSpPr>
          <a:xfrm>
            <a:off x="5023439" y="2582117"/>
            <a:ext cx="1713504" cy="676280"/>
            <a:chOff x="4785695" y="2920445"/>
            <a:chExt cx="1713504" cy="6762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1E3DC-FEC3-BCA8-F540-6F7A41F43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975188" y="2920445"/>
              <a:ext cx="1524011" cy="676280"/>
            </a:xfrm>
            <a:prstGeom prst="rect">
              <a:avLst/>
            </a:prstGeom>
          </p:spPr>
        </p:pic>
        <p:pic>
          <p:nvPicPr>
            <p:cNvPr id="2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81107AC6-2A16-B7BF-3351-CF5F0086D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5695" y="3107872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9878BD2-5FDD-7194-8659-4059AD6B1492}"/>
              </a:ext>
            </a:extLst>
          </p:cNvPr>
          <p:cNvSpPr/>
          <p:nvPr/>
        </p:nvSpPr>
        <p:spPr>
          <a:xfrm flipH="1">
            <a:off x="1944192" y="1462564"/>
            <a:ext cx="733355" cy="53085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2933385-CA92-B4B1-B9B8-D9583A47CF29}"/>
              </a:ext>
            </a:extLst>
          </p:cNvPr>
          <p:cNvSpPr/>
          <p:nvPr/>
        </p:nvSpPr>
        <p:spPr>
          <a:xfrm>
            <a:off x="2593841" y="4965751"/>
            <a:ext cx="2429598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78218CC-A02E-6C46-EDC1-A6C137619B7E}"/>
              </a:ext>
            </a:extLst>
          </p:cNvPr>
          <p:cNvGrpSpPr/>
          <p:nvPr/>
        </p:nvGrpSpPr>
        <p:grpSpPr>
          <a:xfrm>
            <a:off x="2905709" y="4885497"/>
            <a:ext cx="1707788" cy="642942"/>
            <a:chOff x="2381698" y="5157478"/>
            <a:chExt cx="1707788" cy="642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293A1B-F180-5E86-E0BF-0FBD23F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89288" y="5157478"/>
              <a:ext cx="1500198" cy="642942"/>
            </a:xfrm>
            <a:prstGeom prst="rect">
              <a:avLst/>
            </a:prstGeom>
          </p:spPr>
        </p:pic>
        <p:pic>
          <p:nvPicPr>
            <p:cNvPr id="24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44E03E16-3B44-11F4-1860-3F47E645B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698" y="531493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707ADC93-34AD-8CE0-73B3-B8C7C2975B03}"/>
              </a:ext>
            </a:extLst>
          </p:cNvPr>
          <p:cNvSpPr/>
          <p:nvPr/>
        </p:nvSpPr>
        <p:spPr>
          <a:xfrm>
            <a:off x="7014863" y="4376532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D0D246C-5115-C6C1-5604-0DB85E8F854C}"/>
              </a:ext>
            </a:extLst>
          </p:cNvPr>
          <p:cNvSpPr/>
          <p:nvPr/>
        </p:nvSpPr>
        <p:spPr>
          <a:xfrm>
            <a:off x="7014863" y="5407701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2FD5530-3453-D6D6-0850-8A4F3E1540CC}"/>
              </a:ext>
            </a:extLst>
          </p:cNvPr>
          <p:cNvGrpSpPr/>
          <p:nvPr/>
        </p:nvGrpSpPr>
        <p:grpSpPr>
          <a:xfrm>
            <a:off x="7159778" y="4305274"/>
            <a:ext cx="1716861" cy="661992"/>
            <a:chOff x="7159778" y="4826482"/>
            <a:chExt cx="1716861" cy="6619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395A23-8786-7310-AAC5-75A4699DE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47865" y="4826482"/>
              <a:ext cx="1528774" cy="661992"/>
            </a:xfrm>
            <a:prstGeom prst="rect">
              <a:avLst/>
            </a:prstGeom>
          </p:spPr>
        </p:pic>
        <p:pic>
          <p:nvPicPr>
            <p:cNvPr id="26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BD8B6CC8-7E9A-8461-7E89-458A4E1CD4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778" y="500002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803F08-809F-E8C1-B856-041FBE5A1749}"/>
              </a:ext>
            </a:extLst>
          </p:cNvPr>
          <p:cNvGrpSpPr/>
          <p:nvPr/>
        </p:nvGrpSpPr>
        <p:grpSpPr>
          <a:xfrm>
            <a:off x="7249007" y="5297982"/>
            <a:ext cx="1726489" cy="676280"/>
            <a:chOff x="6480256" y="3785328"/>
            <a:chExt cx="1726489" cy="6762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7907D0-04BF-4EA0-4F30-F30546D7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682734" y="3785328"/>
              <a:ext cx="1524011" cy="676280"/>
            </a:xfrm>
            <a:prstGeom prst="rect">
              <a:avLst/>
            </a:prstGeom>
          </p:spPr>
        </p:pic>
        <p:pic>
          <p:nvPicPr>
            <p:cNvPr id="25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18F82A1C-337C-3735-0F6D-662F8A492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0256" y="3970924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EFAEDCB-A016-89E9-4EFF-74E0D66B78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91911" y="2943933"/>
            <a:ext cx="3044230" cy="820046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20CF38-AC16-6A49-54AA-506C80496FA2}"/>
              </a:ext>
            </a:extLst>
          </p:cNvPr>
          <p:cNvCxnSpPr/>
          <p:nvPr/>
        </p:nvCxnSpPr>
        <p:spPr>
          <a:xfrm>
            <a:off x="2451257" y="4078224"/>
            <a:ext cx="726343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8ED48DE-D870-B259-BFF4-3BA3A1B938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46237" y="5800237"/>
            <a:ext cx="2574229" cy="865699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17F324-469B-1776-173A-28C89A9D45DD}"/>
              </a:ext>
            </a:extLst>
          </p:cNvPr>
          <p:cNvSpPr txBox="1"/>
          <p:nvPr/>
        </p:nvSpPr>
        <p:spPr>
          <a:xfrm>
            <a:off x="5491046" y="4069080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lake</a:t>
            </a:r>
            <a:endParaRPr lang="en-CH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452746E-EBF3-D4B8-E19D-6B2DA1CA5C3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93198" y="2995089"/>
            <a:ext cx="1425979" cy="1923144"/>
          </a:xfrm>
          <a:prstGeom prst="rect">
            <a:avLst/>
          </a:prstGeom>
        </p:spPr>
      </p:pic>
      <p:pic>
        <p:nvPicPr>
          <p:cNvPr id="48" name="Picture 2" descr="SQL Database (generic) | Microsoft Azure Color">
            <a:extLst>
              <a:ext uri="{FF2B5EF4-FFF2-40B4-BE49-F238E27FC236}">
                <a16:creationId xmlns:a16="http://schemas.microsoft.com/office/drawing/2014/main" id="{9B435AD2-99F6-8C7D-F70D-AC1B4D42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55" y="2416098"/>
            <a:ext cx="386587" cy="51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E19E0E-7706-7CB5-6A99-0B9E258042C5}"/>
              </a:ext>
            </a:extLst>
          </p:cNvPr>
          <p:cNvSpPr/>
          <p:nvPr/>
        </p:nvSpPr>
        <p:spPr>
          <a:xfrm>
            <a:off x="6903753" y="3867912"/>
            <a:ext cx="3076923" cy="282502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029A7C-BA51-FD39-40C8-C782FB980AD7}"/>
              </a:ext>
            </a:extLst>
          </p:cNvPr>
          <p:cNvSpPr/>
          <p:nvPr/>
        </p:nvSpPr>
        <p:spPr>
          <a:xfrm>
            <a:off x="9930088" y="5751576"/>
            <a:ext cx="649224" cy="92232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5B8077-B8AC-E5B2-5A2C-14983BE00C7E}"/>
              </a:ext>
            </a:extLst>
          </p:cNvPr>
          <p:cNvSpPr/>
          <p:nvPr/>
        </p:nvSpPr>
        <p:spPr>
          <a:xfrm>
            <a:off x="2410707" y="1654981"/>
            <a:ext cx="7529419" cy="217328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8243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Right 31">
            <a:extLst>
              <a:ext uri="{FF2B5EF4-FFF2-40B4-BE49-F238E27FC236}">
                <a16:creationId xmlns:a16="http://schemas.microsoft.com/office/drawing/2014/main" id="{F8F6545A-DFED-ED4F-4C41-FDD1FD7870CE}"/>
              </a:ext>
            </a:extLst>
          </p:cNvPr>
          <p:cNvSpPr/>
          <p:nvPr/>
        </p:nvSpPr>
        <p:spPr>
          <a:xfrm>
            <a:off x="2589288" y="1791411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BD528-D726-2807-80A2-0525C41D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" y="254911"/>
            <a:ext cx="10515600" cy="1325563"/>
          </a:xfrm>
        </p:spPr>
        <p:txBody>
          <a:bodyPr/>
          <a:lstStyle/>
          <a:p>
            <a:r>
              <a:rPr lang="en-GB" dirty="0"/>
              <a:t>Supported ADX Ingest Paths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10246-7D26-7CC2-F92C-3DED4CE19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88" y="2995089"/>
            <a:ext cx="1331413" cy="2164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F0CC2-B006-036A-7819-38CEB4AE6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" t="2253"/>
          <a:stretch/>
        </p:blipFill>
        <p:spPr>
          <a:xfrm>
            <a:off x="5078914" y="4285846"/>
            <a:ext cx="1769364" cy="2025124"/>
          </a:xfrm>
          <a:prstGeom prst="rect">
            <a:avLst/>
          </a:prstGeom>
        </p:spPr>
      </p:pic>
      <p:pic>
        <p:nvPicPr>
          <p:cNvPr id="9" name="Picture 4" descr="Microsoft Azure Data Explorer - Badges - Credly">
            <a:extLst>
              <a:ext uri="{FF2B5EF4-FFF2-40B4-BE49-F238E27FC236}">
                <a16:creationId xmlns:a16="http://schemas.microsoft.com/office/drawing/2014/main" id="{6DBF8062-C603-CDA2-9B19-C74676B0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840548" y="2416098"/>
            <a:ext cx="615023" cy="60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2101B05-DDE9-E45B-EF6B-6B994CB40F73}"/>
              </a:ext>
            </a:extLst>
          </p:cNvPr>
          <p:cNvSpPr/>
          <p:nvPr/>
        </p:nvSpPr>
        <p:spPr>
          <a:xfrm>
            <a:off x="9673286" y="1453896"/>
            <a:ext cx="804672" cy="5317236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H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4593974-67A7-1AB2-C343-1C4C64BCE350}"/>
              </a:ext>
            </a:extLst>
          </p:cNvPr>
          <p:cNvGrpSpPr/>
          <p:nvPr/>
        </p:nvGrpSpPr>
        <p:grpSpPr>
          <a:xfrm>
            <a:off x="5000579" y="1697952"/>
            <a:ext cx="1736364" cy="661992"/>
            <a:chOff x="4762835" y="2036280"/>
            <a:chExt cx="1736364" cy="6619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49C189-5DF4-C40A-B663-C75B1ECA1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70425" y="2036280"/>
              <a:ext cx="1528774" cy="661992"/>
            </a:xfrm>
            <a:prstGeom prst="rect">
              <a:avLst/>
            </a:prstGeom>
          </p:spPr>
        </p:pic>
        <p:pic>
          <p:nvPicPr>
            <p:cNvPr id="22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9BF1C7C-6F56-C2E1-728C-6CC6731BC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2835" y="2218965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A3A9797-293B-411C-471D-C3E401251A8F}"/>
              </a:ext>
            </a:extLst>
          </p:cNvPr>
          <p:cNvSpPr/>
          <p:nvPr/>
        </p:nvSpPr>
        <p:spPr>
          <a:xfrm>
            <a:off x="2589288" y="2691836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9F1DF8-A605-067C-69AC-771CC0A3B6BD}"/>
              </a:ext>
            </a:extLst>
          </p:cNvPr>
          <p:cNvGrpSpPr/>
          <p:nvPr/>
        </p:nvGrpSpPr>
        <p:grpSpPr>
          <a:xfrm>
            <a:off x="5023439" y="2582117"/>
            <a:ext cx="1713504" cy="676280"/>
            <a:chOff x="4785695" y="2920445"/>
            <a:chExt cx="1713504" cy="6762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1E3DC-FEC3-BCA8-F540-6F7A41F43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75188" y="2920445"/>
              <a:ext cx="1524011" cy="676280"/>
            </a:xfrm>
            <a:prstGeom prst="rect">
              <a:avLst/>
            </a:prstGeom>
          </p:spPr>
        </p:pic>
        <p:pic>
          <p:nvPicPr>
            <p:cNvPr id="2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81107AC6-2A16-B7BF-3351-CF5F0086D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5695" y="3107872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9878BD2-5FDD-7194-8659-4059AD6B1492}"/>
              </a:ext>
            </a:extLst>
          </p:cNvPr>
          <p:cNvSpPr/>
          <p:nvPr/>
        </p:nvSpPr>
        <p:spPr>
          <a:xfrm flipH="1">
            <a:off x="1944192" y="1462564"/>
            <a:ext cx="733355" cy="53085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2933385-CA92-B4B1-B9B8-D9583A47CF29}"/>
              </a:ext>
            </a:extLst>
          </p:cNvPr>
          <p:cNvSpPr/>
          <p:nvPr/>
        </p:nvSpPr>
        <p:spPr>
          <a:xfrm>
            <a:off x="2593841" y="4965751"/>
            <a:ext cx="2429598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78218CC-A02E-6C46-EDC1-A6C137619B7E}"/>
              </a:ext>
            </a:extLst>
          </p:cNvPr>
          <p:cNvGrpSpPr/>
          <p:nvPr/>
        </p:nvGrpSpPr>
        <p:grpSpPr>
          <a:xfrm>
            <a:off x="2905709" y="4885497"/>
            <a:ext cx="1707788" cy="642942"/>
            <a:chOff x="2381698" y="5157478"/>
            <a:chExt cx="1707788" cy="642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293A1B-F180-5E86-E0BF-0FBD23F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89288" y="5157478"/>
              <a:ext cx="1500198" cy="642942"/>
            </a:xfrm>
            <a:prstGeom prst="rect">
              <a:avLst/>
            </a:prstGeom>
          </p:spPr>
        </p:pic>
        <p:pic>
          <p:nvPicPr>
            <p:cNvPr id="24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44E03E16-3B44-11F4-1860-3F47E645B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698" y="531493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707ADC93-34AD-8CE0-73B3-B8C7C2975B03}"/>
              </a:ext>
            </a:extLst>
          </p:cNvPr>
          <p:cNvSpPr/>
          <p:nvPr/>
        </p:nvSpPr>
        <p:spPr>
          <a:xfrm>
            <a:off x="7014863" y="4376532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D0D246C-5115-C6C1-5604-0DB85E8F854C}"/>
              </a:ext>
            </a:extLst>
          </p:cNvPr>
          <p:cNvSpPr/>
          <p:nvPr/>
        </p:nvSpPr>
        <p:spPr>
          <a:xfrm>
            <a:off x="7014863" y="5407701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2FD5530-3453-D6D6-0850-8A4F3E1540CC}"/>
              </a:ext>
            </a:extLst>
          </p:cNvPr>
          <p:cNvGrpSpPr/>
          <p:nvPr/>
        </p:nvGrpSpPr>
        <p:grpSpPr>
          <a:xfrm>
            <a:off x="7159778" y="4305274"/>
            <a:ext cx="1716861" cy="661992"/>
            <a:chOff x="7159778" y="4826482"/>
            <a:chExt cx="1716861" cy="6619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395A23-8786-7310-AAC5-75A4699DE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47865" y="4826482"/>
              <a:ext cx="1528774" cy="661992"/>
            </a:xfrm>
            <a:prstGeom prst="rect">
              <a:avLst/>
            </a:prstGeom>
          </p:spPr>
        </p:pic>
        <p:pic>
          <p:nvPicPr>
            <p:cNvPr id="26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BD8B6CC8-7E9A-8461-7E89-458A4E1CD4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778" y="500002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803F08-809F-E8C1-B856-041FBE5A1749}"/>
              </a:ext>
            </a:extLst>
          </p:cNvPr>
          <p:cNvGrpSpPr/>
          <p:nvPr/>
        </p:nvGrpSpPr>
        <p:grpSpPr>
          <a:xfrm>
            <a:off x="7249007" y="5297982"/>
            <a:ext cx="1726489" cy="676280"/>
            <a:chOff x="6480256" y="3785328"/>
            <a:chExt cx="1726489" cy="6762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7907D0-04BF-4EA0-4F30-F30546D7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82734" y="3785328"/>
              <a:ext cx="1524011" cy="676280"/>
            </a:xfrm>
            <a:prstGeom prst="rect">
              <a:avLst/>
            </a:prstGeom>
          </p:spPr>
        </p:pic>
        <p:pic>
          <p:nvPicPr>
            <p:cNvPr id="25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18F82A1C-337C-3735-0F6D-662F8A492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0256" y="3970924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EFAEDCB-A016-89E9-4EFF-74E0D66B78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1911" y="2943933"/>
            <a:ext cx="3044230" cy="820046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20CF38-AC16-6A49-54AA-506C80496FA2}"/>
              </a:ext>
            </a:extLst>
          </p:cNvPr>
          <p:cNvCxnSpPr/>
          <p:nvPr/>
        </p:nvCxnSpPr>
        <p:spPr>
          <a:xfrm>
            <a:off x="2451257" y="4078224"/>
            <a:ext cx="726343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8ED48DE-D870-B259-BFF4-3BA3A1B938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46237" y="5800237"/>
            <a:ext cx="2574229" cy="865699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17F324-469B-1776-173A-28C89A9D45DD}"/>
              </a:ext>
            </a:extLst>
          </p:cNvPr>
          <p:cNvSpPr txBox="1"/>
          <p:nvPr/>
        </p:nvSpPr>
        <p:spPr>
          <a:xfrm>
            <a:off x="5491046" y="4069080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lake</a:t>
            </a:r>
            <a:endParaRPr lang="en-CH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452746E-EBF3-D4B8-E19D-6B2DA1CA5C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93198" y="2995089"/>
            <a:ext cx="1425979" cy="1923144"/>
          </a:xfrm>
          <a:prstGeom prst="rect">
            <a:avLst/>
          </a:prstGeom>
        </p:spPr>
      </p:pic>
      <p:pic>
        <p:nvPicPr>
          <p:cNvPr id="48" name="Picture 2" descr="SQL Database (generic) | Microsoft Azure Color">
            <a:extLst>
              <a:ext uri="{FF2B5EF4-FFF2-40B4-BE49-F238E27FC236}">
                <a16:creationId xmlns:a16="http://schemas.microsoft.com/office/drawing/2014/main" id="{9B435AD2-99F6-8C7D-F70D-AC1B4D42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55" y="2416098"/>
            <a:ext cx="386587" cy="51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E19E0E-7706-7CB5-6A99-0B9E258042C5}"/>
              </a:ext>
            </a:extLst>
          </p:cNvPr>
          <p:cNvSpPr/>
          <p:nvPr/>
        </p:nvSpPr>
        <p:spPr>
          <a:xfrm>
            <a:off x="2451258" y="3922776"/>
            <a:ext cx="4506114" cy="277015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029A7C-BA51-FD39-40C8-C782FB980AD7}"/>
              </a:ext>
            </a:extLst>
          </p:cNvPr>
          <p:cNvSpPr/>
          <p:nvPr/>
        </p:nvSpPr>
        <p:spPr>
          <a:xfrm>
            <a:off x="6989082" y="4155445"/>
            <a:ext cx="2568963" cy="92232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5B8077-B8AC-E5B2-5A2C-14983BE00C7E}"/>
              </a:ext>
            </a:extLst>
          </p:cNvPr>
          <p:cNvSpPr/>
          <p:nvPr/>
        </p:nvSpPr>
        <p:spPr>
          <a:xfrm>
            <a:off x="2410707" y="1654981"/>
            <a:ext cx="7529419" cy="220985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37075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Right 31">
            <a:extLst>
              <a:ext uri="{FF2B5EF4-FFF2-40B4-BE49-F238E27FC236}">
                <a16:creationId xmlns:a16="http://schemas.microsoft.com/office/drawing/2014/main" id="{F8F6545A-DFED-ED4F-4C41-FDD1FD7870CE}"/>
              </a:ext>
            </a:extLst>
          </p:cNvPr>
          <p:cNvSpPr/>
          <p:nvPr/>
        </p:nvSpPr>
        <p:spPr>
          <a:xfrm>
            <a:off x="2589288" y="1791411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BD528-D726-2807-80A2-0525C41D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" y="254911"/>
            <a:ext cx="10515600" cy="1325563"/>
          </a:xfrm>
        </p:spPr>
        <p:txBody>
          <a:bodyPr/>
          <a:lstStyle/>
          <a:p>
            <a:r>
              <a:rPr lang="en-GB" dirty="0"/>
              <a:t>Supported ADX Ingest Paths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10246-7D26-7CC2-F92C-3DED4CE19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488" y="2995089"/>
            <a:ext cx="1331413" cy="2164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F0CC2-B006-036A-7819-38CEB4AE67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4" t="2253"/>
          <a:stretch/>
        </p:blipFill>
        <p:spPr>
          <a:xfrm>
            <a:off x="5078914" y="4285846"/>
            <a:ext cx="1769364" cy="2025124"/>
          </a:xfrm>
          <a:prstGeom prst="rect">
            <a:avLst/>
          </a:prstGeom>
        </p:spPr>
      </p:pic>
      <p:pic>
        <p:nvPicPr>
          <p:cNvPr id="9" name="Picture 4" descr="Microsoft Azure Data Explorer - Badges - Credly">
            <a:extLst>
              <a:ext uri="{FF2B5EF4-FFF2-40B4-BE49-F238E27FC236}">
                <a16:creationId xmlns:a16="http://schemas.microsoft.com/office/drawing/2014/main" id="{6DBF8062-C603-CDA2-9B19-C74676B0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840548" y="2416098"/>
            <a:ext cx="615023" cy="60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2101B05-DDE9-E45B-EF6B-6B994CB40F73}"/>
              </a:ext>
            </a:extLst>
          </p:cNvPr>
          <p:cNvSpPr/>
          <p:nvPr/>
        </p:nvSpPr>
        <p:spPr>
          <a:xfrm>
            <a:off x="9673286" y="1453896"/>
            <a:ext cx="804672" cy="5317236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H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4593974-67A7-1AB2-C343-1C4C64BCE350}"/>
              </a:ext>
            </a:extLst>
          </p:cNvPr>
          <p:cNvGrpSpPr/>
          <p:nvPr/>
        </p:nvGrpSpPr>
        <p:grpSpPr>
          <a:xfrm>
            <a:off x="5000579" y="1697952"/>
            <a:ext cx="1736364" cy="661992"/>
            <a:chOff x="4762835" y="2036280"/>
            <a:chExt cx="1736364" cy="6619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49C189-5DF4-C40A-B663-C75B1ECA1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70425" y="2036280"/>
              <a:ext cx="1528774" cy="661992"/>
            </a:xfrm>
            <a:prstGeom prst="rect">
              <a:avLst/>
            </a:prstGeom>
          </p:spPr>
        </p:pic>
        <p:pic>
          <p:nvPicPr>
            <p:cNvPr id="22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9BF1C7C-6F56-C2E1-728C-6CC6731BC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2835" y="2218965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A3A9797-293B-411C-471D-C3E401251A8F}"/>
              </a:ext>
            </a:extLst>
          </p:cNvPr>
          <p:cNvSpPr/>
          <p:nvPr/>
        </p:nvSpPr>
        <p:spPr>
          <a:xfrm>
            <a:off x="2589288" y="2691836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9F1DF8-A605-067C-69AC-771CC0A3B6BD}"/>
              </a:ext>
            </a:extLst>
          </p:cNvPr>
          <p:cNvGrpSpPr/>
          <p:nvPr/>
        </p:nvGrpSpPr>
        <p:grpSpPr>
          <a:xfrm>
            <a:off x="5023439" y="2582117"/>
            <a:ext cx="1713504" cy="676280"/>
            <a:chOff x="4785695" y="2920445"/>
            <a:chExt cx="1713504" cy="6762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1E3DC-FEC3-BCA8-F540-6F7A41F43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975188" y="2920445"/>
              <a:ext cx="1524011" cy="676280"/>
            </a:xfrm>
            <a:prstGeom prst="rect">
              <a:avLst/>
            </a:prstGeom>
          </p:spPr>
        </p:pic>
        <p:pic>
          <p:nvPicPr>
            <p:cNvPr id="2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81107AC6-2A16-B7BF-3351-CF5F0086D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5695" y="3107872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9878BD2-5FDD-7194-8659-4059AD6B1492}"/>
              </a:ext>
            </a:extLst>
          </p:cNvPr>
          <p:cNvSpPr/>
          <p:nvPr/>
        </p:nvSpPr>
        <p:spPr>
          <a:xfrm flipH="1">
            <a:off x="1944192" y="1462564"/>
            <a:ext cx="733355" cy="53085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2933385-CA92-B4B1-B9B8-D9583A47CF29}"/>
              </a:ext>
            </a:extLst>
          </p:cNvPr>
          <p:cNvSpPr/>
          <p:nvPr/>
        </p:nvSpPr>
        <p:spPr>
          <a:xfrm>
            <a:off x="2593841" y="4965751"/>
            <a:ext cx="2429598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78218CC-A02E-6C46-EDC1-A6C137619B7E}"/>
              </a:ext>
            </a:extLst>
          </p:cNvPr>
          <p:cNvGrpSpPr/>
          <p:nvPr/>
        </p:nvGrpSpPr>
        <p:grpSpPr>
          <a:xfrm>
            <a:off x="2905709" y="4885497"/>
            <a:ext cx="1707788" cy="642942"/>
            <a:chOff x="2381698" y="5157478"/>
            <a:chExt cx="1707788" cy="642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293A1B-F180-5E86-E0BF-0FBD23F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89288" y="5157478"/>
              <a:ext cx="1500198" cy="642942"/>
            </a:xfrm>
            <a:prstGeom prst="rect">
              <a:avLst/>
            </a:prstGeom>
          </p:spPr>
        </p:pic>
        <p:pic>
          <p:nvPicPr>
            <p:cNvPr id="24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44E03E16-3B44-11F4-1860-3F47E645B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698" y="531493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707ADC93-34AD-8CE0-73B3-B8C7C2975B03}"/>
              </a:ext>
            </a:extLst>
          </p:cNvPr>
          <p:cNvSpPr/>
          <p:nvPr/>
        </p:nvSpPr>
        <p:spPr>
          <a:xfrm>
            <a:off x="7014863" y="4376532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D0D246C-5115-C6C1-5604-0DB85E8F854C}"/>
              </a:ext>
            </a:extLst>
          </p:cNvPr>
          <p:cNvSpPr/>
          <p:nvPr/>
        </p:nvSpPr>
        <p:spPr>
          <a:xfrm>
            <a:off x="7014863" y="5407701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2FD5530-3453-D6D6-0850-8A4F3E1540CC}"/>
              </a:ext>
            </a:extLst>
          </p:cNvPr>
          <p:cNvGrpSpPr/>
          <p:nvPr/>
        </p:nvGrpSpPr>
        <p:grpSpPr>
          <a:xfrm>
            <a:off x="7159778" y="4305274"/>
            <a:ext cx="1716861" cy="661992"/>
            <a:chOff x="7159778" y="4826482"/>
            <a:chExt cx="1716861" cy="6619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395A23-8786-7310-AAC5-75A4699DE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47865" y="4826482"/>
              <a:ext cx="1528774" cy="661992"/>
            </a:xfrm>
            <a:prstGeom prst="rect">
              <a:avLst/>
            </a:prstGeom>
          </p:spPr>
        </p:pic>
        <p:pic>
          <p:nvPicPr>
            <p:cNvPr id="26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BD8B6CC8-7E9A-8461-7E89-458A4E1CD4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778" y="500002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803F08-809F-E8C1-B856-041FBE5A1749}"/>
              </a:ext>
            </a:extLst>
          </p:cNvPr>
          <p:cNvGrpSpPr/>
          <p:nvPr/>
        </p:nvGrpSpPr>
        <p:grpSpPr>
          <a:xfrm>
            <a:off x="7249007" y="5297982"/>
            <a:ext cx="1726489" cy="676280"/>
            <a:chOff x="6480256" y="3785328"/>
            <a:chExt cx="1726489" cy="6762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7907D0-04BF-4EA0-4F30-F30546D7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682734" y="3785328"/>
              <a:ext cx="1524011" cy="676280"/>
            </a:xfrm>
            <a:prstGeom prst="rect">
              <a:avLst/>
            </a:prstGeom>
          </p:spPr>
        </p:pic>
        <p:pic>
          <p:nvPicPr>
            <p:cNvPr id="25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18F82A1C-337C-3735-0F6D-662F8A492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0256" y="3970924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EFAEDCB-A016-89E9-4EFF-74E0D66B78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91911" y="2943933"/>
            <a:ext cx="3044230" cy="820046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20CF38-AC16-6A49-54AA-506C80496FA2}"/>
              </a:ext>
            </a:extLst>
          </p:cNvPr>
          <p:cNvCxnSpPr/>
          <p:nvPr/>
        </p:nvCxnSpPr>
        <p:spPr>
          <a:xfrm>
            <a:off x="2451257" y="4078224"/>
            <a:ext cx="726343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8ED48DE-D870-B259-BFF4-3BA3A1B938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46237" y="5800237"/>
            <a:ext cx="2574229" cy="865699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17F324-469B-1776-173A-28C89A9D45DD}"/>
              </a:ext>
            </a:extLst>
          </p:cNvPr>
          <p:cNvSpPr txBox="1"/>
          <p:nvPr/>
        </p:nvSpPr>
        <p:spPr>
          <a:xfrm>
            <a:off x="5491046" y="4069080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lake</a:t>
            </a:r>
            <a:endParaRPr lang="en-CH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452746E-EBF3-D4B8-E19D-6B2DA1CA5C3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93198" y="2995089"/>
            <a:ext cx="1425979" cy="1923144"/>
          </a:xfrm>
          <a:prstGeom prst="rect">
            <a:avLst/>
          </a:prstGeom>
        </p:spPr>
      </p:pic>
      <p:pic>
        <p:nvPicPr>
          <p:cNvPr id="48" name="Picture 2" descr="SQL Database (generic) | Microsoft Azure Color">
            <a:extLst>
              <a:ext uri="{FF2B5EF4-FFF2-40B4-BE49-F238E27FC236}">
                <a16:creationId xmlns:a16="http://schemas.microsoft.com/office/drawing/2014/main" id="{9B435AD2-99F6-8C7D-F70D-AC1B4D42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55" y="2416098"/>
            <a:ext cx="386587" cy="51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E19E0E-7706-7CB5-6A99-0B9E258042C5}"/>
              </a:ext>
            </a:extLst>
          </p:cNvPr>
          <p:cNvSpPr/>
          <p:nvPr/>
        </p:nvSpPr>
        <p:spPr>
          <a:xfrm>
            <a:off x="6903753" y="3867912"/>
            <a:ext cx="3076923" cy="133283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5B8077-B8AC-E5B2-5A2C-14983BE00C7E}"/>
              </a:ext>
            </a:extLst>
          </p:cNvPr>
          <p:cNvSpPr/>
          <p:nvPr/>
        </p:nvSpPr>
        <p:spPr>
          <a:xfrm>
            <a:off x="2410707" y="1654980"/>
            <a:ext cx="7529419" cy="225694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74959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87DDE-B23D-6221-C221-DD9AB0B9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Benefits of the toolbox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8CF6F-11F0-DC59-343A-684F5384E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Huge datasets can be loaded in well defined slices</a:t>
            </a:r>
          </a:p>
          <a:p>
            <a:pPr lvl="1"/>
            <a:r>
              <a:rPr lang="en-US" dirty="0"/>
              <a:t>Slices can be reloaded, if needed</a:t>
            </a:r>
          </a:p>
          <a:p>
            <a:r>
              <a:rPr lang="en-US" dirty="0"/>
              <a:t>Slices can be loaded parallel (pipeline defines how many parallel loads are executed)</a:t>
            </a:r>
          </a:p>
          <a:p>
            <a:pPr lvl="1"/>
            <a:r>
              <a:rPr lang="en-US" dirty="0"/>
              <a:t>Data transfer workload can scale out over different integration runtimes to optimize performance</a:t>
            </a:r>
          </a:p>
          <a:p>
            <a:r>
              <a:rPr lang="en-US" dirty="0"/>
              <a:t>If a slice fails, then it can be restarted, without data duplication</a:t>
            </a:r>
          </a:p>
          <a:p>
            <a:r>
              <a:rPr lang="en-US" dirty="0"/>
              <a:t>Transfer is logged in the meta data database (duration, number of rows transferred)</a:t>
            </a:r>
          </a:p>
          <a:p>
            <a:r>
              <a:rPr lang="en-US" dirty="0"/>
              <a:t>If an ADX cluster is the target, then </a:t>
            </a:r>
            <a:r>
              <a:rPr lang="en-US" dirty="0" err="1"/>
              <a:t>creationTime</a:t>
            </a:r>
            <a:r>
              <a:rPr lang="en-US" dirty="0"/>
              <a:t> is set correctly and the following tags are added</a:t>
            </a:r>
          </a:p>
          <a:p>
            <a:pPr lvl="1"/>
            <a:r>
              <a:rPr lang="en-US" sz="2300" dirty="0"/>
              <a:t>"</a:t>
            </a:r>
            <a:r>
              <a:rPr lang="de-CH" sz="2300" dirty="0" err="1"/>
              <a:t>PipelineRun_Id</a:t>
            </a:r>
            <a:r>
              <a:rPr lang="en-US" sz="2300" dirty="0"/>
              <a:t>:&lt;@pipeline().RunId&gt;"</a:t>
            </a:r>
          </a:p>
          <a:p>
            <a:pPr lvl="1"/>
            <a:r>
              <a:rPr lang="en-US" sz="2300" dirty="0"/>
              <a:t>"</a:t>
            </a:r>
            <a:r>
              <a:rPr lang="en-US" sz="2300" dirty="0" err="1"/>
              <a:t>LoadedAt</a:t>
            </a:r>
            <a:r>
              <a:rPr lang="en-US" sz="2300" dirty="0"/>
              <a:t>:&lt;UTC date of data load&gt;"</a:t>
            </a:r>
          </a:p>
          <a:p>
            <a:pPr lvl="1"/>
            <a:r>
              <a:rPr lang="en-US" sz="2300" dirty="0"/>
              <a:t>"</a:t>
            </a:r>
            <a:r>
              <a:rPr lang="en-US" sz="2300" dirty="0" err="1"/>
              <a:t>SlicedImportObject_Id</a:t>
            </a:r>
            <a:r>
              <a:rPr lang="en-US" sz="2300" dirty="0"/>
              <a:t>:&lt;</a:t>
            </a:r>
            <a:r>
              <a:rPr lang="en-US" sz="2300" dirty="0" err="1"/>
              <a:t>SlicedImportObject_Id</a:t>
            </a:r>
            <a:r>
              <a:rPr lang="en-US" sz="2300" dirty="0"/>
              <a:t> of the slice &gt;"</a:t>
            </a:r>
          </a:p>
          <a:p>
            <a:pPr lvl="1"/>
            <a:r>
              <a:rPr lang="en-US" sz="2300" dirty="0"/>
              <a:t>"</a:t>
            </a:r>
            <a:r>
              <a:rPr lang="de-CH" sz="2300" dirty="0" err="1"/>
              <a:t>ExtentFingerprint</a:t>
            </a:r>
            <a:r>
              <a:rPr lang="de-CH" sz="2300" dirty="0"/>
              <a:t>:&lt;YYYYMMDD </a:t>
            </a:r>
            <a:r>
              <a:rPr lang="de-CH" sz="2300" dirty="0" err="1"/>
              <a:t>of</a:t>
            </a:r>
            <a:r>
              <a:rPr lang="de-CH" sz="2300" dirty="0"/>
              <a:t> </a:t>
            </a:r>
            <a:r>
              <a:rPr lang="de-CH" sz="2300" dirty="0" err="1"/>
              <a:t>the</a:t>
            </a:r>
            <a:r>
              <a:rPr lang="de-CH" sz="2300" dirty="0"/>
              <a:t> slice. </a:t>
            </a:r>
            <a:r>
              <a:rPr lang="de-CH" sz="2300" dirty="0" err="1"/>
              <a:t>Used</a:t>
            </a:r>
            <a:r>
              <a:rPr lang="de-CH" sz="2300" dirty="0"/>
              <a:t> </a:t>
            </a:r>
            <a:r>
              <a:rPr lang="de-CH" sz="2300" dirty="0" err="1"/>
              <a:t>to</a:t>
            </a:r>
            <a:r>
              <a:rPr lang="de-CH" sz="2300" dirty="0"/>
              <a:t> </a:t>
            </a:r>
            <a:r>
              <a:rPr lang="de-CH" sz="2300" dirty="0" err="1"/>
              <a:t>identifiy</a:t>
            </a:r>
            <a:r>
              <a:rPr lang="de-CH" sz="2300" dirty="0"/>
              <a:t> </a:t>
            </a:r>
            <a:r>
              <a:rPr lang="de-CH" sz="2300" dirty="0" err="1"/>
              <a:t>extents</a:t>
            </a:r>
            <a:r>
              <a:rPr lang="de-CH" sz="2300" dirty="0"/>
              <a:t> </a:t>
            </a:r>
            <a:r>
              <a:rPr lang="de-CH" sz="2300" dirty="0" err="1"/>
              <a:t>from</a:t>
            </a:r>
            <a:r>
              <a:rPr lang="de-CH" sz="2300" dirty="0"/>
              <a:t> </a:t>
            </a:r>
            <a:r>
              <a:rPr lang="de-CH" sz="2300" dirty="0" err="1"/>
              <a:t>previous</a:t>
            </a:r>
            <a:r>
              <a:rPr lang="de-CH" sz="2300" dirty="0"/>
              <a:t> </a:t>
            </a:r>
            <a:r>
              <a:rPr lang="de-CH" sz="2300" dirty="0" err="1"/>
              <a:t>loads</a:t>
            </a:r>
            <a:r>
              <a:rPr lang="en-US" sz="2300" dirty="0"/>
              <a:t>"</a:t>
            </a:r>
            <a:endParaRPr lang="en-US" dirty="0"/>
          </a:p>
          <a:p>
            <a:r>
              <a:rPr lang="en-US" dirty="0"/>
              <a:t>Very simple and cost efficient ADF/Synapse pipelines</a:t>
            </a:r>
          </a:p>
          <a:p>
            <a:pPr lvl="1"/>
            <a:r>
              <a:rPr lang="en-US" dirty="0"/>
              <a:t>No complex logic within the pipelines</a:t>
            </a:r>
          </a:p>
          <a:p>
            <a:r>
              <a:rPr lang="en-US" dirty="0"/>
              <a:t>Full flexibility to extend and integrate the pipelines, according to the project requirements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343456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3650</Words>
  <Application>Microsoft Office PowerPoint</Application>
  <PresentationFormat>Widescreen</PresentationFormat>
  <Paragraphs>519</Paragraphs>
  <Slides>41</Slides>
  <Notes>4</Notes>
  <HiddenSlides>9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-apple-system</vt:lpstr>
      <vt:lpstr>Arial</vt:lpstr>
      <vt:lpstr>Calibri</vt:lpstr>
      <vt:lpstr>Calibri Light</vt:lpstr>
      <vt:lpstr>Consolas</vt:lpstr>
      <vt:lpstr>Courier New</vt:lpstr>
      <vt:lpstr>Office Theme</vt:lpstr>
      <vt:lpstr>Sliced Data Migration Toolbox (SDMT) - Public</vt:lpstr>
      <vt:lpstr>Transfer Scenarios</vt:lpstr>
      <vt:lpstr>Supported ADX Ingest Paths</vt:lpstr>
      <vt:lpstr>Supported ADX Ingest Paths</vt:lpstr>
      <vt:lpstr>Supported ADX Ingest Paths</vt:lpstr>
      <vt:lpstr>Supported ADX Ingest Paths</vt:lpstr>
      <vt:lpstr>Supported ADX Ingest Paths</vt:lpstr>
      <vt:lpstr>Supported ADX Ingest Paths</vt:lpstr>
      <vt:lpstr>Main Benefits of the toolbox</vt:lpstr>
      <vt:lpstr>Usage </vt:lpstr>
      <vt:lpstr>Telemetry Info in ADF, ADX and SQL</vt:lpstr>
      <vt:lpstr>SDMT – Sliced Data Migration Tool - Overview</vt:lpstr>
      <vt:lpstr>SDMT – Sliced Data Migration Tool – Error slice</vt:lpstr>
      <vt:lpstr>SDMT – Sliced Data Migration Tool - Restart</vt:lpstr>
      <vt:lpstr>SDMT – Sliced Data Migration Tool - ADX</vt:lpstr>
      <vt:lpstr>SDMT – Transfer to data lake</vt:lpstr>
      <vt:lpstr>Direct Transfer (SQL -&gt; ADX)</vt:lpstr>
      <vt:lpstr>Direct Transfer (SQL -&gt; ADX)</vt:lpstr>
      <vt:lpstr>Direct Transfer (SQL -&gt; SQL)</vt:lpstr>
      <vt:lpstr>SDMT – via data lake -&gt; ADX</vt:lpstr>
      <vt:lpstr>Benefit of using ADF/Synapse Pipelines</vt:lpstr>
      <vt:lpstr>Meta Data Process Flow</vt:lpstr>
      <vt:lpstr>Scenarios and required objects/meta data</vt:lpstr>
      <vt:lpstr>SQL to ADX – Select * from source</vt:lpstr>
      <vt:lpstr>SQL to ADX – Specify select statement</vt:lpstr>
      <vt:lpstr>SQL to ADX, using sql_request plugin</vt:lpstr>
      <vt:lpstr>SQL to ADX, using sql_request plugin</vt:lpstr>
      <vt:lpstr>SQL to ADX, using sql_request plugin</vt:lpstr>
      <vt:lpstr>Data lake to ADX, using external table</vt:lpstr>
      <vt:lpstr>Data lake to ADX, using external table</vt:lpstr>
      <vt:lpstr>Asks</vt:lpstr>
      <vt:lpstr>Open points</vt:lpstr>
      <vt:lpstr>Points to discuss</vt:lpstr>
      <vt:lpstr>Sliced Data Migration Toolbox (SDMT)</vt:lpstr>
      <vt:lpstr>ChatGPT</vt:lpstr>
      <vt:lpstr>PowerPoint Presentation</vt:lpstr>
      <vt:lpstr>Generate Meta Data</vt:lpstr>
      <vt:lpstr>Generate Meta Data</vt:lpstr>
      <vt:lpstr>Manual Meta Data</vt:lpstr>
      <vt:lpstr>Migration Path’s and Performance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Sliced Data Migration Toolbox (SDMT)</dc:title>
  <dc:creator>Meinrad Weiss</dc:creator>
  <cp:lastModifiedBy>Meinrad Weiss</cp:lastModifiedBy>
  <cp:revision>38</cp:revision>
  <dcterms:created xsi:type="dcterms:W3CDTF">2023-05-03T09:56:54Z</dcterms:created>
  <dcterms:modified xsi:type="dcterms:W3CDTF">2023-10-13T07:55:24Z</dcterms:modified>
</cp:coreProperties>
</file>

<file path=docProps/thumbnail.jpeg>
</file>